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16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Lst>
  <p:sldSz cx="9144000" cy="6858000" type="screen4x3"/>
  <p:notesSz cx="6858000" cy="9144000"/>
  <p:embeddedFontLst>
    <p:embeddedFont>
      <p:font typeface="Calibri" panose="020F0502020204030204" pitchFamily="34" charset="0"/>
      <p:regular r:id="rId164"/>
      <p:bold r:id="rId165"/>
      <p:italic r:id="rId166"/>
      <p:boldItalic r:id="rId167"/>
    </p:embeddedFont>
    <p:embeddedFont>
      <p:font typeface="Helvetica Neue" panose="02000503000000020004" pitchFamily="2" charset="0"/>
      <p:regular r:id="rId168"/>
      <p:bold r:id="rId169"/>
      <p:italic r:id="rId170"/>
      <p:boldItalic r:id="rId171"/>
    </p:embeddedFont>
    <p:embeddedFont>
      <p:font typeface="Verdana" panose="020B0604030504040204" pitchFamily="34" charset="0"/>
      <p:regular r:id="rId172"/>
      <p:bold r:id="rId173"/>
      <p:italic r:id="rId174"/>
      <p:boldItalic r:id="rId1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6" roundtripDataSignature="AMtx7mhDXzOlLzv21nyXIev7RFpZnA2e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123980-5E6C-417B-A254-41173A75388C}">
  <a:tblStyle styleId="{00123980-5E6C-417B-A254-41173A75388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25630BF-55F2-4108-B7B7-22D3B1CDC660}"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BA8E1DE-E860-43E3-9861-D21F44DC9BF2}"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3"/>
    <p:restoredTop sz="94619"/>
  </p:normalViewPr>
  <p:slideViewPr>
    <p:cSldViewPr snapToGrid="0">
      <p:cViewPr varScale="1">
        <p:scale>
          <a:sx n="109" d="100"/>
          <a:sy n="109" d="100"/>
        </p:scale>
        <p:origin x="1520" y="19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font" Target="fonts/font7.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8.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presProps" Target="presProps.xml"/><Relationship Id="rId172" Type="http://schemas.openxmlformats.org/officeDocument/2006/relationships/font" Target="fonts/font9.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font" Target="fonts/font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1.fntdata"/><Relationship Id="rId179"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1.fntdata"/><Relationship Id="rId16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tableStyles" Target="tableStyle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2.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customschemas.google.com/relationships/presentationmetadata" Target="meta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3.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7" name="Google Shape;1357;p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7" name="Google Shape;1367;p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7" name="Google Shape;1377;p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p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4" name="Google Shape;1404;p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4" name="Google Shape;1414;p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4" name="Google Shape;1424;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4" name="Google Shape;1434;p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3" name="Google Shape;1453;p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3" name="Google Shape;1463;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4" name="Google Shape;1474;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0" name="Google Shape;1490;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6" name="Google Shape;1506;p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p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6" name="Google Shape;1526;p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6" name="Google Shape;1536;p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6" name="Google Shape;1546;p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6" name="Google Shape;1556;p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6" name="Google Shape;1566;p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6" name="Google Shape;1576;p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6" name="Google Shape;1586;p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5" name="Google Shape;1595;p1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4" name="Google Shape;1604;p1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8" name="Google Shape;1648;p1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8" name="Google Shape;1658;p10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7" name="Google Shape;1667;p1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6" name="Google Shape;1676;p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5" name="Google Shape;1685;p1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4" name="Google Shape;1694;p1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3" name="Google Shape;1703;p1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2" name="Google Shape;1712;p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1" name="Google Shape;1721;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3" name="Google Shape;1743;p1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2" name="Google Shape;1752;p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1" name="Google Shape;1761;p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0" name="Google Shape;1770;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p1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8" name="Google Shape;1808;p1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p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p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9" name="Google Shape;1839;p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9" name="Google Shape;1859;p1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2" name="Google Shape;1882;p1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7" name="Google Shape;1907;p1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4" name="Google Shape;1924;p1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1" name="Google Shape;2021;p1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0" name="Google Shape;2030;p1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9" name="Google Shape;2039;p1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8" name="Google Shape;2048;p1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7" name="Google Shape;2057;p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p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1" name="Google Shape;2091;p1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p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0" name="Google Shape;2100;p1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9" name="Google Shape;2109;p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0" name="Google Shape;2120;p1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9" name="Google Shape;2129;p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p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8" name="Google Shape;2138;p1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7" name="Google Shape;2147;p1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6" name="Google Shape;2156;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p1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p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0" name="Google Shape;2180;p1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8fece8bd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a8fece8bd4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8fece8bd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a8fece8bd4_2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8fece8bd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a8fece8bd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8fece8bd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ga8fece8bd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8fece8bd4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a8fece8bd4_2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8fece8bd4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a8fece8bd4_2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a8fece8bd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a8fece8bd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8fece8bd4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a8fece8bd4_2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8fece8bd4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ga8fece8bd4_2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8fece8bd4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a8fece8bd4_2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8fece8bd4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a8fece8bd4_2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8fece8bd4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a8fece8bd4_2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8fece8bd4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a8fece8bd4_2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8fece8bd4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a8fece8bd4_2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8fece8bd4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a8fece8bd4_2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a8fece8bd4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a8fece8bd4_2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8fece8bd4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a8fece8bd4_2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9" name="Google Shape;839;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3" name="Google Shape;86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9" name="Google Shape;909;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8" name="Google Shape;988;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9" name="Google Shape;1049;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1" name="Google Shape;107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3" name="Google Shape;1083;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3" name="Google Shape;1093;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4" name="Google Shape;1104;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5" name="Google Shape;1115;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6" name="Google Shape;1126;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7" name="Google Shape;1137;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8" name="Google Shape;1148;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9" name="Google Shape;1169;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0" name="Google Shape;1180;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2" name="Google Shape;1192;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5" name="Google Shape;1205;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8" name="Google Shape;1218;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1" name="Google Shape;1241;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7" name="Google Shape;126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8" name="Google Shape;1278;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9" name="Google Shape;1289;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0" name="Google Shape;1300;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0" name="Google Shape;1320;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p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0" name="Google Shape;1340;p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1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5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5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4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169"/>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69"/>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1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6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6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70"/>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7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1" name="Google Shape;101;p17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17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71"/>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71"/>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7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7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172"/>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72"/>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172"/>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72"/>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172"/>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7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7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1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7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7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7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17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7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7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17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7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17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p1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17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76"/>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p17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p17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17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7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7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7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178"/>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78"/>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7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7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1"/>
        <p:cNvGrpSpPr/>
        <p:nvPr/>
      </p:nvGrpSpPr>
      <p:grpSpPr>
        <a:xfrm>
          <a:off x="0" y="0"/>
          <a:ext cx="0" cy="0"/>
          <a:chOff x="0" y="0"/>
          <a:chExt cx="0" cy="0"/>
        </a:xfrm>
      </p:grpSpPr>
      <p:sp>
        <p:nvSpPr>
          <p:cNvPr id="162" name="Google Shape;162;p1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3" name="Google Shape;163;p1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1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7"/>
        <p:cNvGrpSpPr/>
        <p:nvPr/>
      </p:nvGrpSpPr>
      <p:grpSpPr>
        <a:xfrm>
          <a:off x="0" y="0"/>
          <a:ext cx="0" cy="0"/>
          <a:chOff x="0" y="0"/>
          <a:chExt cx="0" cy="0"/>
        </a:xfrm>
      </p:grpSpPr>
      <p:sp>
        <p:nvSpPr>
          <p:cNvPr id="168" name="Google Shape;168;p15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9" name="Google Shape;169;p15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0" name="Google Shape;170;p1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3"/>
        <p:cNvGrpSpPr/>
        <p:nvPr/>
      </p:nvGrpSpPr>
      <p:grpSpPr>
        <a:xfrm>
          <a:off x="0" y="0"/>
          <a:ext cx="0" cy="0"/>
          <a:chOff x="0" y="0"/>
          <a:chExt cx="0" cy="0"/>
        </a:xfrm>
      </p:grpSpPr>
      <p:sp>
        <p:nvSpPr>
          <p:cNvPr id="174" name="Google Shape;174;p16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p16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76" name="Google Shape;176;p1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1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9"/>
        <p:cNvGrpSpPr/>
        <p:nvPr/>
      </p:nvGrpSpPr>
      <p:grpSpPr>
        <a:xfrm>
          <a:off x="0" y="0"/>
          <a:ext cx="0" cy="0"/>
          <a:chOff x="0" y="0"/>
          <a:chExt cx="0" cy="0"/>
        </a:xfrm>
      </p:grpSpPr>
      <p:sp>
        <p:nvSpPr>
          <p:cNvPr id="180" name="Google Shape;180;p1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p16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2" name="Google Shape;182;p16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3" name="Google Shape;183;p1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
        <p:cNvGrpSpPr/>
        <p:nvPr/>
      </p:nvGrpSpPr>
      <p:grpSpPr>
        <a:xfrm>
          <a:off x="0" y="0"/>
          <a:ext cx="0" cy="0"/>
          <a:chOff x="0" y="0"/>
          <a:chExt cx="0" cy="0"/>
        </a:xfrm>
      </p:grpSpPr>
      <p:sp>
        <p:nvSpPr>
          <p:cNvPr id="187" name="Google Shape;187;p1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8" name="Google Shape;188;p16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89" name="Google Shape;189;p16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0" name="Google Shape;190;p16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91" name="Google Shape;191;p16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2" name="Google Shape;192;p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p1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7" name="Google Shape;197;p1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1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1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p1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15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4"/>
        <p:cNvGrpSpPr/>
        <p:nvPr/>
      </p:nvGrpSpPr>
      <p:grpSpPr>
        <a:xfrm>
          <a:off x="0" y="0"/>
          <a:ext cx="0" cy="0"/>
          <a:chOff x="0" y="0"/>
          <a:chExt cx="0" cy="0"/>
        </a:xfrm>
      </p:grpSpPr>
      <p:sp>
        <p:nvSpPr>
          <p:cNvPr id="205" name="Google Shape;205;p16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6" name="Google Shape;206;p16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07" name="Google Shape;207;p16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08" name="Google Shape;208;p1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1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16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3" name="Google Shape;213;p16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4" name="Google Shape;214;p16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15" name="Google Shape;215;p1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1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1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1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0" name="Google Shape;220;p16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1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16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6" name="Google Shape;226;p16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1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15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5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15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5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5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5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1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5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15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5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15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5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4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4" name="Google Shape;84;p1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Google Shape;85;p1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1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57" name="Google Shape;157;p1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1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9" name="Google Shape;159;p1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0" name="Google Shape;160;p1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jp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8.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8.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 descr="C:\Users\parul\Desktop\temp.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235" name="Google Shape;235;p1"/>
          <p:cNvSpPr/>
          <p:nvPr/>
        </p:nvSpPr>
        <p:spPr>
          <a:xfrm>
            <a:off x="1143000" y="1473200"/>
            <a:ext cx="6858000" cy="1169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3500"/>
              <a:buFont typeface="Arial"/>
              <a:buNone/>
            </a:pPr>
            <a:r>
              <a:rPr lang="en-US" sz="3500" b="1" i="0" u="none" strike="noStrike" cap="none">
                <a:solidFill>
                  <a:srgbClr val="000000"/>
                </a:solidFill>
                <a:latin typeface="Calibri"/>
                <a:ea typeface="Calibri"/>
                <a:cs typeface="Calibri"/>
                <a:sym typeface="Calibri"/>
              </a:rPr>
              <a:t>Database Management System</a:t>
            </a:r>
            <a:endParaRPr/>
          </a:p>
          <a:p>
            <a:pPr marL="0" marR="0" lvl="0" indent="0" algn="ctr" rtl="0">
              <a:spcBef>
                <a:spcPts val="0"/>
              </a:spcBef>
              <a:spcAft>
                <a:spcPts val="0"/>
              </a:spcAft>
              <a:buClr>
                <a:srgbClr val="000000"/>
              </a:buClr>
              <a:buSzPts val="3500"/>
              <a:buFont typeface="Arial"/>
              <a:buNone/>
            </a:pPr>
            <a:r>
              <a:rPr lang="en-US" sz="3500" b="1" i="0" u="none" strike="noStrike" cap="none">
                <a:solidFill>
                  <a:srgbClr val="000000"/>
                </a:solidFill>
                <a:latin typeface="Calibri"/>
                <a:ea typeface="Calibri"/>
                <a:cs typeface="Calibri"/>
                <a:sym typeface="Calibri"/>
              </a:rPr>
              <a:t>203105251</a:t>
            </a:r>
            <a:endParaRPr sz="3500" b="1" i="0" u="none" strike="noStrike" cap="none">
              <a:solidFill>
                <a:srgbClr val="000000"/>
              </a:solidFill>
              <a:latin typeface="Calibri"/>
              <a:ea typeface="Calibri"/>
              <a:cs typeface="Calibri"/>
              <a:sym typeface="Calibri"/>
            </a:endParaRPr>
          </a:p>
        </p:txBody>
      </p:sp>
      <p:sp>
        <p:nvSpPr>
          <p:cNvPr id="236" name="Google Shape;236;p1"/>
          <p:cNvSpPr/>
          <p:nvPr/>
        </p:nvSpPr>
        <p:spPr>
          <a:xfrm>
            <a:off x="1489075" y="2624138"/>
            <a:ext cx="6089650" cy="9350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Prof. Swapnil Umbarkar, Prof. Mitali Acharya,  </a:t>
            </a:r>
            <a:endParaRPr/>
          </a:p>
          <a:p>
            <a:pPr marL="0" marR="0" lvl="0" indent="0" algn="ctr"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Prof. Kiran Parmar</a:t>
            </a:r>
            <a:endParaRPr sz="22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Assistant Professor</a:t>
            </a:r>
            <a:endParaRPr/>
          </a:p>
          <a:p>
            <a:pPr marL="0" marR="0" lvl="0" indent="0" algn="ctr"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Computer Science and Engineering</a:t>
            </a:r>
            <a:endParaRPr sz="2200" b="0" i="0" u="none" strike="noStrike" cap="none">
              <a:solidFill>
                <a:srgbClr val="000000"/>
              </a:solidFill>
              <a:latin typeface="Calibri"/>
              <a:ea typeface="Calibri"/>
              <a:cs typeface="Calibri"/>
              <a:sym typeface="Calibri"/>
            </a:endParaRPr>
          </a:p>
        </p:txBody>
      </p:sp>
      <p:pic>
        <p:nvPicPr>
          <p:cNvPr id="237" name="Google Shape;237;p1" descr="C:\Users\parul\Desktop\Registered Logosd.png"/>
          <p:cNvPicPr preferRelativeResize="0"/>
          <p:nvPr/>
        </p:nvPicPr>
        <p:blipFill rotWithShape="1">
          <a:blip r:embed="rId4">
            <a:alphaModFix/>
          </a:blip>
          <a:srcRect/>
          <a:stretch/>
        </p:blipFill>
        <p:spPr>
          <a:xfrm>
            <a:off x="3381375" y="500063"/>
            <a:ext cx="2381250" cy="628650"/>
          </a:xfrm>
          <a:prstGeom prst="rect">
            <a:avLst/>
          </a:prstGeom>
          <a:noFill/>
          <a:ln>
            <a:noFill/>
          </a:ln>
        </p:spPr>
      </p:pic>
      <p:grpSp>
        <p:nvGrpSpPr>
          <p:cNvPr id="238" name="Google Shape;238;p1"/>
          <p:cNvGrpSpPr/>
          <p:nvPr/>
        </p:nvGrpSpPr>
        <p:grpSpPr>
          <a:xfrm>
            <a:off x="1417638" y="2554288"/>
            <a:ext cx="6308725" cy="95250"/>
            <a:chOff x="1428728" y="2571744"/>
            <a:chExt cx="6309404" cy="94298"/>
          </a:xfrm>
        </p:grpSpPr>
        <p:cxnSp>
          <p:nvCxnSpPr>
            <p:cNvPr id="239" name="Google Shape;239;p1"/>
            <p:cNvCxnSpPr/>
            <p:nvPr/>
          </p:nvCxnSpPr>
          <p:spPr>
            <a:xfrm>
              <a:off x="1428728" y="2618094"/>
              <a:ext cx="6287177" cy="1598"/>
            </a:xfrm>
            <a:prstGeom prst="straightConnector1">
              <a:avLst/>
            </a:prstGeom>
            <a:noFill/>
            <a:ln w="9525" cap="flat" cmpd="sng">
              <a:solidFill>
                <a:srgbClr val="000000"/>
              </a:solidFill>
              <a:prstDash val="solid"/>
              <a:round/>
              <a:headEnd type="none" w="med" len="med"/>
              <a:tailEnd type="none" w="med" len="med"/>
            </a:ln>
          </p:spPr>
        </p:cxnSp>
        <p:sp>
          <p:nvSpPr>
            <p:cNvPr id="240" name="Google Shape;240;p1"/>
            <p:cNvSpPr/>
            <p:nvPr/>
          </p:nvSpPr>
          <p:spPr>
            <a:xfrm rot="10800000">
              <a:off x="1428728" y="2571744"/>
              <a:ext cx="93672"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 name="Google Shape;241;p1"/>
            <p:cNvSpPr/>
            <p:nvPr/>
          </p:nvSpPr>
          <p:spPr>
            <a:xfrm rot="10800000">
              <a:off x="7644459" y="2571744"/>
              <a:ext cx="93673"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242" name="Google Shape;242;p1"/>
          <p:cNvPicPr preferRelativeResize="0"/>
          <p:nvPr/>
        </p:nvPicPr>
        <p:blipFill rotWithShape="1">
          <a:blip r:embed="rId5">
            <a:alphaModFix/>
          </a:blip>
          <a:srcRect/>
          <a:stretch/>
        </p:blipFill>
        <p:spPr>
          <a:xfrm>
            <a:off x="8318500" y="6032500"/>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1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28" name="Google Shape;328;p1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29" name="Google Shape;329;p10"/>
          <p:cNvSpPr txBox="1"/>
          <p:nvPr/>
        </p:nvSpPr>
        <p:spPr>
          <a:xfrm>
            <a:off x="190500" y="2286000"/>
            <a:ext cx="8739188" cy="317023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lphaUcParenR"/>
            </a:pPr>
            <a:r>
              <a:rPr lang="en-US" sz="2000" b="1" i="0" u="none" strike="noStrike" cap="none" dirty="0">
                <a:solidFill>
                  <a:schemeClr val="dk1"/>
                </a:solidFill>
                <a:latin typeface="Calibri"/>
                <a:ea typeface="Calibri"/>
                <a:cs typeface="Calibri"/>
                <a:sym typeface="Calibri"/>
              </a:rPr>
              <a:t>Tuple Relational Calculus:-</a:t>
            </a:r>
            <a:endParaRPr dirty="0"/>
          </a:p>
          <a:p>
            <a:pPr marL="0" marR="0" lvl="0" indent="0" algn="l" rtl="0">
              <a:spcBef>
                <a:spcPts val="0"/>
              </a:spcBef>
              <a:spcAft>
                <a:spcPts val="0"/>
              </a:spcAft>
              <a:buNone/>
            </a:pPr>
            <a:endParaRPr sz="2000" b="1" i="0" u="none" strike="noStrike" cap="none"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In this the set of tuples is selected from a relation.</a:t>
            </a:r>
            <a:endParaRPr dirty="0"/>
          </a:p>
          <a:p>
            <a:pPr marL="342900" marR="0" lvl="0" indent="-3429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Expressed as:  { T | P (T) }</a:t>
            </a:r>
            <a:endParaRPr dirty="0"/>
          </a:p>
          <a:p>
            <a:pPr marL="342900" marR="0" lvl="0" indent="-34290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      Here, T is the resulting tuple</a:t>
            </a:r>
            <a:endParaRPr dirty="0"/>
          </a:p>
          <a:p>
            <a:pPr marL="342900" marR="0" lvl="0" indent="-34290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	 P(T) is condition used to deduce T</a:t>
            </a:r>
            <a:endParaRPr dirty="0"/>
          </a:p>
          <a:p>
            <a:pPr marL="342900" marR="0" lvl="0" indent="-34290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      Example: { </a:t>
            </a:r>
            <a:r>
              <a:rPr lang="en-US" sz="2000" b="0" i="0" u="none" strike="noStrike" cap="none" dirty="0" err="1">
                <a:solidFill>
                  <a:schemeClr val="dk1"/>
                </a:solidFill>
                <a:latin typeface="Calibri"/>
                <a:ea typeface="Calibri"/>
                <a:cs typeface="Calibri"/>
                <a:sym typeface="Calibri"/>
              </a:rPr>
              <a:t>T.s_name</a:t>
            </a:r>
            <a:r>
              <a:rPr lang="en-US" sz="2000" b="0" i="0" u="none" strike="noStrike" cap="none" dirty="0">
                <a:solidFill>
                  <a:schemeClr val="dk1"/>
                </a:solidFill>
                <a:latin typeface="Calibri"/>
                <a:ea typeface="Calibri"/>
                <a:cs typeface="Calibri"/>
                <a:sym typeface="Calibri"/>
              </a:rPr>
              <a:t> | </a:t>
            </a:r>
            <a:r>
              <a:rPr lang="en-US" sz="2000" b="0" i="0" u="none" strike="noStrike" cap="none" dirty="0" err="1">
                <a:solidFill>
                  <a:schemeClr val="dk1"/>
                </a:solidFill>
                <a:latin typeface="Calibri"/>
                <a:ea typeface="Calibri"/>
                <a:cs typeface="Calibri"/>
                <a:sym typeface="Calibri"/>
              </a:rPr>
              <a:t>Student_name</a:t>
            </a:r>
            <a:r>
              <a:rPr lang="en-US" sz="2000" b="0" i="0" u="none" strike="noStrike" cap="none" dirty="0">
                <a:solidFill>
                  <a:schemeClr val="dk1"/>
                </a:solidFill>
                <a:latin typeface="Calibri"/>
                <a:ea typeface="Calibri"/>
                <a:cs typeface="Calibri"/>
                <a:sym typeface="Calibri"/>
              </a:rPr>
              <a:t>(T) AND </a:t>
            </a:r>
            <a:r>
              <a:rPr lang="en-US" sz="2000" b="0" i="0" u="none" strike="noStrike" cap="none" dirty="0" err="1">
                <a:solidFill>
                  <a:schemeClr val="dk1"/>
                </a:solidFill>
                <a:latin typeface="Calibri"/>
                <a:ea typeface="Calibri"/>
                <a:cs typeface="Calibri"/>
                <a:sym typeface="Calibri"/>
              </a:rPr>
              <a:t>T.course</a:t>
            </a:r>
            <a:r>
              <a:rPr lang="en-US" sz="2000" b="0" i="0" u="none" strike="noStrike" cap="none" dirty="0">
                <a:solidFill>
                  <a:schemeClr val="dk1"/>
                </a:solidFill>
                <a:latin typeface="Calibri"/>
                <a:ea typeface="Calibri"/>
                <a:cs typeface="Calibri"/>
                <a:sym typeface="Calibri"/>
              </a:rPr>
              <a:t> = ‘CSE’ }</a:t>
            </a:r>
            <a:endParaRPr dirty="0"/>
          </a:p>
          <a:p>
            <a:pPr marL="342900" marR="0" lvl="0" indent="-342900" algn="l" rtl="0">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342900" marR="0" lvl="0" indent="-342900" algn="l" rtl="0">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330" name="Google Shape;330;p1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1" name="Google Shape;331;p1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Calculus</a:t>
            </a:r>
            <a:endParaRPr sz="3000" b="1" i="0" u="none" strike="noStrike" cap="none">
              <a:solidFill>
                <a:schemeClr val="lt1"/>
              </a:solidFill>
              <a:latin typeface="Calibri"/>
              <a:ea typeface="Calibri"/>
              <a:cs typeface="Calibri"/>
              <a:sym typeface="Calibri"/>
            </a:endParaRPr>
          </a:p>
        </p:txBody>
      </p:sp>
      <p:sp>
        <p:nvSpPr>
          <p:cNvPr id="332" name="Google Shape;332;p10"/>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pic>
        <p:nvPicPr>
          <p:cNvPr id="1359" name="Google Shape;1359;p8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60" name="Google Shape;1360;p8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61" name="Google Shape;1361;p8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62" name="Google Shape;1362;p8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63" name="Google Shape;1363;p8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64" name="Google Shape;1364;p83"/>
          <p:cNvSpPr txBox="1"/>
          <p:nvPr/>
        </p:nvSpPr>
        <p:spPr>
          <a:xfrm>
            <a:off x="190500" y="2492375"/>
            <a:ext cx="8763000" cy="39087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Dependency Preserving Decomposition: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latin typeface="Calibri"/>
                <a:ea typeface="Calibri"/>
                <a:cs typeface="Calibri"/>
                <a:sym typeface="Calibri"/>
              </a:rPr>
              <a:t>In general,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Calibri"/>
                <a:ea typeface="Calibri"/>
                <a:cs typeface="Calibri"/>
                <a:sym typeface="Calibri"/>
              </a:rPr>
              <a:t>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1" i="0" u="none" strike="noStrike" cap="none">
                <a:solidFill>
                  <a:schemeClr val="dk1"/>
                </a:solidFill>
                <a:highlight>
                  <a:srgbClr val="FFFF00"/>
                </a:highlight>
                <a:latin typeface="Calibri"/>
                <a:ea typeface="Calibri"/>
                <a:cs typeface="Calibri"/>
                <a:sym typeface="Calibri"/>
              </a:rPr>
              <a:t>∪ </a:t>
            </a:r>
            <a:r>
              <a:rPr lang="en-US" sz="2200" b="0" i="0" u="none" strike="noStrike" cap="none">
                <a:solidFill>
                  <a:schemeClr val="dk1"/>
                </a:solidFill>
                <a:highlight>
                  <a:srgbClr val="FFFF00"/>
                </a:highlight>
                <a:latin typeface="Calibri"/>
                <a:ea typeface="Calibri"/>
                <a:cs typeface="Calibri"/>
                <a:sym typeface="Calibri"/>
              </a:rPr>
              <a:t>F</a:t>
            </a:r>
            <a:r>
              <a:rPr lang="en-US" sz="2200" b="0" i="0" u="none" strike="noStrike" cap="none" baseline="-25000">
                <a:solidFill>
                  <a:schemeClr val="dk1"/>
                </a:solidFill>
                <a:highlight>
                  <a:srgbClr val="FFFF00"/>
                </a:highlight>
                <a:latin typeface="Calibri"/>
                <a:ea typeface="Calibri"/>
                <a:cs typeface="Calibri"/>
                <a:sym typeface="Calibri"/>
              </a:rPr>
              <a:t>3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 </a:t>
            </a:r>
            <a:endParaRPr/>
          </a:p>
          <a:p>
            <a:pPr marL="0" marR="0" lvl="0" indent="0" algn="just"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[F</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Calibri"/>
                <a:ea typeface="Calibri"/>
                <a:cs typeface="Calibri"/>
                <a:sym typeface="Calibri"/>
              </a:rPr>
              <a:t>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1" i="0" u="none" strike="noStrike" cap="none">
                <a:solidFill>
                  <a:schemeClr val="dk1"/>
                </a:solidFill>
                <a:highlight>
                  <a:srgbClr val="FFFF00"/>
                </a:highlight>
                <a:latin typeface="Calibri"/>
                <a:ea typeface="Calibri"/>
                <a:cs typeface="Calibri"/>
                <a:sym typeface="Calibri"/>
              </a:rPr>
              <a:t>∪ </a:t>
            </a:r>
            <a:r>
              <a:rPr lang="en-US" sz="2200" b="0" i="0" u="none" strike="noStrike" cap="none">
                <a:solidFill>
                  <a:schemeClr val="dk1"/>
                </a:solidFill>
                <a:highlight>
                  <a:srgbClr val="FFFF00"/>
                </a:highlight>
                <a:latin typeface="Calibri"/>
                <a:ea typeface="Calibri"/>
                <a:cs typeface="Calibri"/>
                <a:sym typeface="Calibri"/>
              </a:rPr>
              <a:t>F</a:t>
            </a:r>
            <a:r>
              <a:rPr lang="en-US" sz="2200" b="0" i="0" u="none" strike="noStrike" cap="none" baseline="-25000">
                <a:solidFill>
                  <a:schemeClr val="dk1"/>
                </a:solidFill>
                <a:highlight>
                  <a:srgbClr val="FFFF00"/>
                </a:highlight>
                <a:latin typeface="Calibri"/>
                <a:ea typeface="Calibri"/>
                <a:cs typeface="Calibri"/>
                <a:sym typeface="Calibri"/>
              </a:rPr>
              <a:t>3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 then it is DP Decomposition. </a:t>
            </a:r>
            <a:endParaRPr/>
          </a:p>
          <a:p>
            <a:pPr marL="0" marR="0" lvl="0" indent="0" algn="just"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[F</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Calibri"/>
                <a:ea typeface="Calibri"/>
                <a:cs typeface="Calibri"/>
                <a:sym typeface="Calibri"/>
              </a:rPr>
              <a:t>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1" i="0" u="none" strike="noStrike" cap="none">
                <a:solidFill>
                  <a:schemeClr val="dk1"/>
                </a:solidFill>
                <a:highlight>
                  <a:srgbClr val="FFFF00"/>
                </a:highlight>
                <a:latin typeface="Calibri"/>
                <a:ea typeface="Calibri"/>
                <a:cs typeface="Calibri"/>
                <a:sym typeface="Calibri"/>
              </a:rPr>
              <a:t>∪ </a:t>
            </a:r>
            <a:r>
              <a:rPr lang="en-US" sz="2200" b="0" i="0" u="none" strike="noStrike" cap="none">
                <a:solidFill>
                  <a:schemeClr val="dk1"/>
                </a:solidFill>
                <a:highlight>
                  <a:srgbClr val="FFFF00"/>
                </a:highlight>
                <a:latin typeface="Calibri"/>
                <a:ea typeface="Calibri"/>
                <a:cs typeface="Calibri"/>
                <a:sym typeface="Calibri"/>
              </a:rPr>
              <a:t>F</a:t>
            </a:r>
            <a:r>
              <a:rPr lang="en-US" sz="2200" b="0" i="0" u="none" strike="noStrike" cap="none" baseline="-25000">
                <a:solidFill>
                  <a:schemeClr val="dk1"/>
                </a:solidFill>
                <a:highlight>
                  <a:srgbClr val="FFFF00"/>
                </a:highlight>
                <a:latin typeface="Calibri"/>
                <a:ea typeface="Calibri"/>
                <a:cs typeface="Calibri"/>
                <a:sym typeface="Calibri"/>
              </a:rPr>
              <a:t>3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 then it is NOT DP Decomposition</a:t>
            </a:r>
            <a:r>
              <a:rPr lang="en-US" sz="2200" b="0" i="0" u="none" strike="noStrike" cap="none">
                <a:solidFill>
                  <a:srgbClr val="000000"/>
                </a:solidFill>
                <a:latin typeface="Calibri"/>
                <a:ea typeface="Calibri"/>
                <a:cs typeface="Calibri"/>
                <a:sym typeface="Calibri"/>
              </a:rPr>
              <a:t>.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pic>
        <p:nvPicPr>
          <p:cNvPr id="1369" name="Google Shape;1369;p8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70" name="Google Shape;1370;p8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71" name="Google Shape;1371;p8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72" name="Google Shape;1372;p8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73" name="Google Shape;1373;p8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74" name="Google Shape;1374;p84"/>
          <p:cNvSpPr txBox="1"/>
          <p:nvPr/>
        </p:nvSpPr>
        <p:spPr>
          <a:xfrm>
            <a:off x="190500" y="2565400"/>
            <a:ext cx="8845550" cy="53959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1: </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is decomposed into D = { AB, BC, CD, DE }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 = { A → B, B → C, C → D, D → E, D → B } </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Step 1 : Find FD’s of Sub relations: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(AB) : (F</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 B, C, D, E}   [ We can derive B from A. So A → B. C,D,E are not in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t>
            </a:r>
            <a:endParaRPr sz="2200" b="0" i="0" u="none" strike="noStrike" cap="none" baseline="-25000">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cannot derive A from B.] </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Google Shape;1379;p8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80" name="Google Shape;1380;p8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81" name="Google Shape;1381;p8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82" name="Google Shape;1382;p8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83" name="Google Shape;1383;p8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84" name="Google Shape;1384;p85"/>
          <p:cNvSpPr txBox="1"/>
          <p:nvPr/>
        </p:nvSpPr>
        <p:spPr>
          <a:xfrm>
            <a:off x="190500" y="2565400"/>
            <a:ext cx="8845550" cy="64119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1: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200" b="1" i="0" u="none" strike="noStrike" cap="none">
                <a:solidFill>
                  <a:srgbClr val="000000"/>
                </a:solidFill>
                <a:latin typeface="Calibri"/>
                <a:ea typeface="Calibri"/>
                <a:cs typeface="Calibri"/>
                <a:sym typeface="Calibri"/>
              </a:rPr>
              <a:t>(BC) : (F</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C from B. So B → C. A,D,E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B from C. So C → B. A,D,E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3 </a:t>
            </a:r>
            <a:r>
              <a:rPr lang="en-US" sz="2200" b="1" i="0" u="none" strike="noStrike" cap="none">
                <a:solidFill>
                  <a:srgbClr val="000000"/>
                </a:solidFill>
                <a:latin typeface="Calibri"/>
                <a:ea typeface="Calibri"/>
                <a:cs typeface="Calibri"/>
                <a:sym typeface="Calibri"/>
              </a:rPr>
              <a:t>(CD) : (F</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D from C. So C → D.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C from D. So D → C.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4 </a:t>
            </a:r>
            <a:r>
              <a:rPr lang="en-US" sz="2200" b="1" i="0" u="none" strike="noStrike" cap="none">
                <a:solidFill>
                  <a:srgbClr val="000000"/>
                </a:solidFill>
                <a:latin typeface="Calibri"/>
                <a:ea typeface="Calibri"/>
                <a:cs typeface="Calibri"/>
                <a:sym typeface="Calibri"/>
              </a:rPr>
              <a:t>(DE) : (F</a:t>
            </a:r>
            <a:r>
              <a:rPr lang="en-US" sz="2200" b="1" i="0" u="none" strike="noStrike" cap="none" baseline="-25000">
                <a:solidFill>
                  <a:srgbClr val="000000"/>
                </a:solidFill>
                <a:latin typeface="Calibri"/>
                <a:ea typeface="Calibri"/>
                <a:cs typeface="Calibri"/>
                <a:sym typeface="Calibri"/>
              </a:rPr>
              <a:t>4</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E from D. So D → E.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[E]</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{E}                [ We cannot derive E from D.]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8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90" name="Google Shape;1390;p8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91" name="Google Shape;1391;p8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92" name="Google Shape;1392;p8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93" name="Google Shape;1393;p8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94" name="Google Shape;1394;p86"/>
          <p:cNvSpPr txBox="1"/>
          <p:nvPr/>
        </p:nvSpPr>
        <p:spPr>
          <a:xfrm>
            <a:off x="190500" y="2565400"/>
            <a:ext cx="8845550" cy="5795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1: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Calibri"/>
                <a:ea typeface="Calibri"/>
                <a:cs typeface="Calibri"/>
                <a:sym typeface="Calibri"/>
              </a:rPr>
              <a:t>F</a:t>
            </a:r>
            <a:r>
              <a:rPr lang="en-US" sz="2200" b="0" i="0" u="none" strike="noStrike" cap="none" baseline="-25000">
                <a:solidFill>
                  <a:schemeClr val="dk1"/>
                </a:solidFill>
                <a:latin typeface="Calibri"/>
                <a:ea typeface="Calibri"/>
                <a:cs typeface="Calibri"/>
                <a:sym typeface="Calibri"/>
              </a:rPr>
              <a:t>3 </a:t>
            </a:r>
            <a:r>
              <a:rPr lang="en-US" sz="24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Calibri"/>
                <a:ea typeface="Calibri"/>
                <a:cs typeface="Calibri"/>
                <a:sym typeface="Calibri"/>
              </a:rPr>
              <a:t>F</a:t>
            </a:r>
            <a:r>
              <a:rPr lang="en-US" sz="2200" b="0" i="0" u="none" strike="noStrike" cap="none" baseline="-25000">
                <a:solidFill>
                  <a:schemeClr val="dk1"/>
                </a:solidFill>
                <a:latin typeface="Calibri"/>
                <a:ea typeface="Calibri"/>
                <a:cs typeface="Calibri"/>
                <a:sym typeface="Calibri"/>
              </a:rPr>
              <a:t>4 </a:t>
            </a:r>
            <a:r>
              <a:rPr lang="en-US" sz="2200" b="0" i="0" u="none" strike="noStrike" cap="none">
                <a:solidFill>
                  <a:schemeClr val="dk1"/>
                </a:solidFill>
                <a:latin typeface="Calibri"/>
                <a:ea typeface="Calibri"/>
                <a:cs typeface="Calibri"/>
                <a:sym typeface="Calibri"/>
              </a:rPr>
              <a:t>} = {</a:t>
            </a:r>
            <a:r>
              <a:rPr lang="en-US" sz="2200" b="0" i="0" u="none" strike="noStrike" cap="none">
                <a:solidFill>
                  <a:srgbClr val="000000"/>
                </a:solidFill>
                <a:latin typeface="Calibri"/>
                <a:ea typeface="Calibri"/>
                <a:cs typeface="Calibri"/>
                <a:sym typeface="Calibri"/>
              </a:rPr>
              <a:t>A → B, B → C, C → B, C → D, D → C, D → E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Now, F = { A → B, B → C, C → D, D → E, D → B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We can say that If [F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Calibri"/>
                <a:ea typeface="Calibri"/>
                <a:cs typeface="Calibri"/>
                <a:sym typeface="Calibri"/>
              </a:rPr>
              <a:t>F</a:t>
            </a:r>
            <a:r>
              <a:rPr lang="en-US" sz="2200" b="0" i="0" u="none" strike="noStrike" cap="none" baseline="-25000">
                <a:solidFill>
                  <a:schemeClr val="dk1"/>
                </a:solidFill>
                <a:latin typeface="Calibri"/>
                <a:ea typeface="Calibri"/>
                <a:cs typeface="Calibri"/>
                <a:sym typeface="Calibri"/>
              </a:rPr>
              <a:t>3 </a:t>
            </a:r>
            <a:r>
              <a:rPr lang="en-US" sz="2400" b="1" i="0" u="none" strike="noStrike" cap="none">
                <a:solidFill>
                  <a:schemeClr val="dk1"/>
                </a:solidFill>
                <a:latin typeface="Arial"/>
                <a:ea typeface="Arial"/>
                <a:cs typeface="Arial"/>
                <a:sym typeface="Arial"/>
              </a:rPr>
              <a:t>∪……</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Verdana"/>
                <a:ea typeface="Verdana"/>
                <a:cs typeface="Verdana"/>
                <a:sym typeface="Verdana"/>
              </a:rPr>
              <a:t>=</a:t>
            </a:r>
            <a:r>
              <a:rPr lang="en-US" sz="2200" b="0" i="0" u="none" strike="noStrike" cap="none">
                <a:solidFill>
                  <a:srgbClr val="000000"/>
                </a:solidFill>
                <a:latin typeface="Calibri"/>
                <a:ea typeface="Calibri"/>
                <a:cs typeface="Calibri"/>
                <a:sym typeface="Calibri"/>
              </a:rPr>
              <a:t> F.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This Decomposition is </a:t>
            </a:r>
            <a:r>
              <a:rPr lang="en-US" sz="2200" b="1" i="0" u="none" strike="noStrike" cap="none">
                <a:solidFill>
                  <a:srgbClr val="000000"/>
                </a:solidFill>
                <a:latin typeface="Calibri"/>
                <a:ea typeface="Calibri"/>
                <a:cs typeface="Calibri"/>
                <a:sym typeface="Calibri"/>
              </a:rPr>
              <a:t>Dependency Preserving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cxnSp>
        <p:nvCxnSpPr>
          <p:cNvPr id="1395" name="Google Shape;1395;p86"/>
          <p:cNvCxnSpPr/>
          <p:nvPr/>
        </p:nvCxnSpPr>
        <p:spPr>
          <a:xfrm rot="10800000" flipH="1">
            <a:off x="2771775" y="3644900"/>
            <a:ext cx="1079500" cy="284163"/>
          </a:xfrm>
          <a:prstGeom prst="straightConnector1">
            <a:avLst/>
          </a:prstGeom>
          <a:noFill/>
          <a:ln w="9525" cap="flat" cmpd="sng">
            <a:solidFill>
              <a:srgbClr val="4A7DBA"/>
            </a:solidFill>
            <a:prstDash val="solid"/>
            <a:round/>
            <a:headEnd type="triangle" w="med" len="med"/>
            <a:tailEnd type="triangle" w="med" len="med"/>
          </a:ln>
        </p:spPr>
      </p:cxnSp>
      <p:cxnSp>
        <p:nvCxnSpPr>
          <p:cNvPr id="1396" name="Google Shape;1396;p86"/>
          <p:cNvCxnSpPr/>
          <p:nvPr/>
        </p:nvCxnSpPr>
        <p:spPr>
          <a:xfrm>
            <a:off x="4572000" y="3644900"/>
            <a:ext cx="431800" cy="360363"/>
          </a:xfrm>
          <a:prstGeom prst="straightConnector1">
            <a:avLst/>
          </a:prstGeom>
          <a:noFill/>
          <a:ln w="9525" cap="flat" cmpd="sng">
            <a:solidFill>
              <a:srgbClr val="4A7DBA"/>
            </a:solidFill>
            <a:prstDash val="solid"/>
            <a:round/>
            <a:headEnd type="none" w="sm" len="sm"/>
            <a:tailEnd type="triangle" w="med" len="med"/>
          </a:ln>
        </p:spPr>
      </p:cxnSp>
      <p:cxnSp>
        <p:nvCxnSpPr>
          <p:cNvPr id="1397" name="Google Shape;1397;p86"/>
          <p:cNvCxnSpPr/>
          <p:nvPr/>
        </p:nvCxnSpPr>
        <p:spPr>
          <a:xfrm flipH="1">
            <a:off x="5003800" y="3644900"/>
            <a:ext cx="360363" cy="284163"/>
          </a:xfrm>
          <a:prstGeom prst="straightConnector1">
            <a:avLst/>
          </a:prstGeom>
          <a:noFill/>
          <a:ln w="9525" cap="flat" cmpd="sng">
            <a:solidFill>
              <a:srgbClr val="4A7DBA"/>
            </a:solidFill>
            <a:prstDash val="solid"/>
            <a:round/>
            <a:headEnd type="none" w="sm" len="sm"/>
            <a:tailEnd type="triangle" w="med" len="med"/>
          </a:ln>
        </p:spPr>
      </p:cxnSp>
      <p:cxnSp>
        <p:nvCxnSpPr>
          <p:cNvPr id="1398" name="Google Shape;1398;p86"/>
          <p:cNvCxnSpPr/>
          <p:nvPr/>
        </p:nvCxnSpPr>
        <p:spPr>
          <a:xfrm flipH="1">
            <a:off x="5003800" y="3644900"/>
            <a:ext cx="1152525" cy="284163"/>
          </a:xfrm>
          <a:prstGeom prst="straightConnector1">
            <a:avLst/>
          </a:prstGeom>
          <a:noFill/>
          <a:ln w="9525" cap="flat" cmpd="sng">
            <a:solidFill>
              <a:srgbClr val="4A7DBA"/>
            </a:solidFill>
            <a:prstDash val="solid"/>
            <a:round/>
            <a:headEnd type="none" w="sm" len="sm"/>
            <a:tailEnd type="triangle" w="med" len="med"/>
          </a:ln>
        </p:spPr>
      </p:cxnSp>
      <p:cxnSp>
        <p:nvCxnSpPr>
          <p:cNvPr id="1399" name="Google Shape;1399;p86"/>
          <p:cNvCxnSpPr/>
          <p:nvPr/>
        </p:nvCxnSpPr>
        <p:spPr>
          <a:xfrm rot="10800000" flipH="1">
            <a:off x="4241800" y="3644838"/>
            <a:ext cx="2851200" cy="1087500"/>
          </a:xfrm>
          <a:prstGeom prst="bentConnector3">
            <a:avLst>
              <a:gd name="adj1" fmla="val 98617"/>
            </a:avLst>
          </a:prstGeom>
          <a:noFill/>
          <a:ln w="9525" cap="flat" cmpd="sng">
            <a:solidFill>
              <a:srgbClr val="4A7DBA"/>
            </a:solidFill>
            <a:prstDash val="solid"/>
            <a:round/>
            <a:headEnd type="triangle" w="med" len="med"/>
            <a:tailEnd type="triangle" w="med" len="med"/>
          </a:ln>
        </p:spPr>
      </p:cxnSp>
      <p:cxnSp>
        <p:nvCxnSpPr>
          <p:cNvPr id="1400" name="Google Shape;1400;p86"/>
          <p:cNvCxnSpPr/>
          <p:nvPr/>
        </p:nvCxnSpPr>
        <p:spPr>
          <a:xfrm rot="10800000">
            <a:off x="4249738" y="4292600"/>
            <a:ext cx="0" cy="477838"/>
          </a:xfrm>
          <a:prstGeom prst="straightConnector1">
            <a:avLst/>
          </a:prstGeom>
          <a:noFill/>
          <a:ln w="9525" cap="flat" cmpd="sng">
            <a:solidFill>
              <a:srgbClr val="4A7DBA"/>
            </a:solidFill>
            <a:prstDash val="solid"/>
            <a:round/>
            <a:headEnd type="triangle" w="med" len="med"/>
            <a:tailEnd type="triangle" w="med" len="med"/>
          </a:ln>
        </p:spPr>
      </p:cxnSp>
      <p:cxnSp>
        <p:nvCxnSpPr>
          <p:cNvPr id="1401" name="Google Shape;1401;p86"/>
          <p:cNvCxnSpPr/>
          <p:nvPr/>
        </p:nvCxnSpPr>
        <p:spPr>
          <a:xfrm rot="10800000" flipH="1">
            <a:off x="1763713" y="3644900"/>
            <a:ext cx="1079500" cy="360363"/>
          </a:xfrm>
          <a:prstGeom prst="straightConnector1">
            <a:avLst/>
          </a:prstGeom>
          <a:noFill/>
          <a:ln w="9525" cap="flat" cmpd="sng">
            <a:solidFill>
              <a:srgbClr val="4A7DBA"/>
            </a:solidFill>
            <a:prstDash val="solid"/>
            <a:round/>
            <a:headEnd type="triangl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8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07" name="Google Shape;1407;p8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08" name="Google Shape;1408;p8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09" name="Google Shape;1409;p8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10" name="Google Shape;1410;p8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11" name="Google Shape;1411;p87"/>
          <p:cNvSpPr txBox="1"/>
          <p:nvPr/>
        </p:nvSpPr>
        <p:spPr>
          <a:xfrm>
            <a:off x="190500" y="2565400"/>
            <a:ext cx="8845550" cy="53959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2: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 is decomposed into D = { ABC, AD, BCD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 = { AB → CD, D → A}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Step 1 : Find FD’s of Sub relations: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1 </a:t>
            </a:r>
            <a:r>
              <a:rPr lang="en-US" sz="2200" b="1" i="0" u="none" strike="noStrike" cap="none">
                <a:solidFill>
                  <a:srgbClr val="000000"/>
                </a:solidFill>
                <a:latin typeface="Calibri"/>
                <a:ea typeface="Calibri"/>
                <a:cs typeface="Calibri"/>
                <a:sym typeface="Calibri"/>
              </a:rPr>
              <a:t>(ABC) : (F</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 B, C, D} [ We can derive C from A and B. So AB → C. D is not in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t>
            </a: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pic>
        <p:nvPicPr>
          <p:cNvPr id="1416" name="Google Shape;1416;p8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17" name="Google Shape;1417;p8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18" name="Google Shape;1418;p8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19" name="Google Shape;1419;p8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20" name="Google Shape;1420;p8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21" name="Google Shape;1421;p88"/>
          <p:cNvSpPr txBox="1"/>
          <p:nvPr/>
        </p:nvSpPr>
        <p:spPr>
          <a:xfrm>
            <a:off x="190500" y="2565400"/>
            <a:ext cx="8845550" cy="6073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2: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200" b="1" i="0" u="none" strike="noStrike" cap="none">
                <a:solidFill>
                  <a:srgbClr val="000000"/>
                </a:solidFill>
                <a:latin typeface="Calibri"/>
                <a:ea typeface="Calibri"/>
                <a:cs typeface="Calibri"/>
                <a:sym typeface="Calibri"/>
              </a:rPr>
              <a:t>(AD) : (F</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{A}	 [ We cannot derive A from D.]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A,D} 	 [ We can derive A from d. So D → A. A,D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3 </a:t>
            </a:r>
            <a:r>
              <a:rPr lang="en-US" sz="2200" b="1" i="0" u="none" strike="noStrike" cap="none">
                <a:solidFill>
                  <a:srgbClr val="000000"/>
                </a:solidFill>
                <a:latin typeface="Calibri"/>
                <a:ea typeface="Calibri"/>
                <a:cs typeface="Calibri"/>
                <a:sym typeface="Calibri"/>
              </a:rPr>
              <a:t>(BCD) : (F</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{B} [ We can derive D from C. So C → D.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{C} [ We can derive C from D. So D → C.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 B, C, D} [ We can derive C from B and D. So BD → C. A is not in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8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27" name="Google Shape;1427;p8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28" name="Google Shape;1428;p8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29" name="Google Shape;1429;p8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30" name="Google Shape;1430;p8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31" name="Google Shape;1431;p89"/>
          <p:cNvSpPr txBox="1"/>
          <p:nvPr/>
        </p:nvSpPr>
        <p:spPr>
          <a:xfrm>
            <a:off x="190500" y="2565400"/>
            <a:ext cx="8845550" cy="54578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2: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3 </a:t>
            </a:r>
            <a:r>
              <a:rPr lang="en-US" sz="2200" b="0" i="0" u="none" strike="noStrike" cap="none">
                <a:solidFill>
                  <a:srgbClr val="000000"/>
                </a:solidFill>
                <a:latin typeface="Calibri"/>
                <a:ea typeface="Calibri"/>
                <a:cs typeface="Calibri"/>
                <a:sym typeface="Calibri"/>
              </a:rPr>
              <a:t>} = {AB → C, D → A, BD → C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Now, F = {AB → CD, D → A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We can say that If [F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3 </a:t>
            </a:r>
            <a:r>
              <a:rPr lang="en-US" sz="2400" b="1" i="0" u="none" strike="noStrike" cap="none">
                <a:solidFill>
                  <a:srgbClr val="000000"/>
                </a:solidFill>
                <a:latin typeface="Arial"/>
                <a:ea typeface="Arial"/>
                <a:cs typeface="Arial"/>
                <a:sym typeface="Arial"/>
              </a:rPr>
              <a:t>∪……</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Verdana"/>
                <a:ea typeface="Verdana"/>
                <a:cs typeface="Verdana"/>
                <a:sym typeface="Verdana"/>
              </a:rPr>
              <a:t>⊂</a:t>
            </a:r>
            <a:r>
              <a:rPr lang="en-US" sz="2200" b="0" i="0" u="none" strike="noStrike" cap="none">
                <a:solidFill>
                  <a:srgbClr val="000000"/>
                </a:solidFill>
                <a:latin typeface="Calibri"/>
                <a:ea typeface="Calibri"/>
                <a:cs typeface="Calibri"/>
                <a:sym typeface="Calibri"/>
              </a:rPr>
              <a:t> F.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This Decomposition is </a:t>
            </a:r>
            <a:r>
              <a:rPr lang="en-US" sz="2200" b="1" i="0" u="none" strike="noStrike" cap="none">
                <a:solidFill>
                  <a:srgbClr val="000000"/>
                </a:solidFill>
                <a:latin typeface="Calibri"/>
                <a:ea typeface="Calibri"/>
                <a:cs typeface="Calibri"/>
                <a:sym typeface="Calibri"/>
              </a:rPr>
              <a:t>NOT</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Dependency Preserving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436" name="Google Shape;1436;p9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37" name="Google Shape;1437;p9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38" name="Google Shape;1438;p9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39" name="Google Shape;1439;p9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40" name="Google Shape;1440;p9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41" name="Google Shape;1441;p90"/>
          <p:cNvSpPr txBox="1"/>
          <p:nvPr/>
        </p:nvSpPr>
        <p:spPr>
          <a:xfrm>
            <a:off x="190500" y="2492375"/>
            <a:ext cx="8763000"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 </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Let R be the Relational schema with FD set F Decomposed into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sub relations. </a:t>
            </a:r>
            <a:r>
              <a:rPr lang="en-US" sz="2200" b="1" i="0" u="none" strike="noStrike" cap="none">
                <a:solidFill>
                  <a:srgbClr val="000000"/>
                </a:solidFill>
                <a:latin typeface="Calibri"/>
                <a:ea typeface="Calibri"/>
                <a:cs typeface="Calibri"/>
                <a:sym typeface="Calibri"/>
              </a:rPr>
              <a:t> </a:t>
            </a:r>
            <a:endParaRPr/>
          </a:p>
          <a:p>
            <a:pPr marL="0" marR="0" lvl="0" indent="0" algn="ctr" rtl="0">
              <a:spcBef>
                <a:spcPts val="0"/>
              </a:spcBef>
              <a:spcAft>
                <a:spcPts val="0"/>
              </a:spcAft>
              <a:buNone/>
            </a:pP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                                                       R</a:t>
            </a:r>
            <a:endParaRPr/>
          </a:p>
          <a:p>
            <a:pPr marL="3657600" marR="0" lvl="8"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Before Decomposition</a:t>
            </a:r>
            <a:endParaRPr sz="2200" b="1" i="0" u="none" strike="noStrike" cap="none">
              <a:solidFill>
                <a:srgbClr val="000000"/>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After Decomposition</a:t>
            </a:r>
            <a:endParaRPr sz="2200" b="0" i="0" u="none" strike="noStrike" cap="none">
              <a:solidFill>
                <a:srgbClr val="000000"/>
              </a:solidFill>
              <a:latin typeface="Calibri"/>
              <a:ea typeface="Calibri"/>
              <a:cs typeface="Calibri"/>
              <a:sym typeface="Calibri"/>
            </a:endParaRPr>
          </a:p>
        </p:txBody>
      </p:sp>
      <p:cxnSp>
        <p:nvCxnSpPr>
          <p:cNvPr id="1442" name="Google Shape;1442;p90"/>
          <p:cNvCxnSpPr/>
          <p:nvPr/>
        </p:nvCxnSpPr>
        <p:spPr>
          <a:xfrm flipH="1">
            <a:off x="3132138" y="4592638"/>
            <a:ext cx="647700" cy="781050"/>
          </a:xfrm>
          <a:prstGeom prst="straightConnector1">
            <a:avLst/>
          </a:prstGeom>
          <a:noFill/>
          <a:ln w="9525" cap="flat" cmpd="sng">
            <a:solidFill>
              <a:srgbClr val="4A7DBA"/>
            </a:solidFill>
            <a:prstDash val="solid"/>
            <a:round/>
            <a:headEnd type="none" w="sm" len="sm"/>
            <a:tailEnd type="triangle" w="med" len="med"/>
          </a:ln>
        </p:spPr>
      </p:cxnSp>
      <p:cxnSp>
        <p:nvCxnSpPr>
          <p:cNvPr id="1443" name="Google Shape;1443;p90"/>
          <p:cNvCxnSpPr/>
          <p:nvPr/>
        </p:nvCxnSpPr>
        <p:spPr>
          <a:xfrm>
            <a:off x="3779838" y="4592638"/>
            <a:ext cx="71437" cy="822325"/>
          </a:xfrm>
          <a:prstGeom prst="straightConnector1">
            <a:avLst/>
          </a:prstGeom>
          <a:noFill/>
          <a:ln w="9525" cap="flat" cmpd="sng">
            <a:solidFill>
              <a:srgbClr val="4A7DBA"/>
            </a:solidFill>
            <a:prstDash val="solid"/>
            <a:round/>
            <a:headEnd type="none" w="sm" len="sm"/>
            <a:tailEnd type="triangle" w="med" len="med"/>
          </a:ln>
        </p:spPr>
      </p:cxnSp>
      <p:cxnSp>
        <p:nvCxnSpPr>
          <p:cNvPr id="1444" name="Google Shape;1444;p90"/>
          <p:cNvCxnSpPr/>
          <p:nvPr/>
        </p:nvCxnSpPr>
        <p:spPr>
          <a:xfrm>
            <a:off x="3779838" y="4592638"/>
            <a:ext cx="849312" cy="781050"/>
          </a:xfrm>
          <a:prstGeom prst="straightConnector1">
            <a:avLst/>
          </a:prstGeom>
          <a:noFill/>
          <a:ln w="9525" cap="flat" cmpd="sng">
            <a:solidFill>
              <a:srgbClr val="4A7DBA"/>
            </a:solidFill>
            <a:prstDash val="solid"/>
            <a:round/>
            <a:headEnd type="none" w="sm" len="sm"/>
            <a:tailEnd type="triangle" w="med" len="med"/>
          </a:ln>
        </p:spPr>
      </p:cxnSp>
      <p:sp>
        <p:nvSpPr>
          <p:cNvPr id="1445" name="Google Shape;1445;p90"/>
          <p:cNvSpPr txBox="1"/>
          <p:nvPr/>
        </p:nvSpPr>
        <p:spPr>
          <a:xfrm>
            <a:off x="2867025" y="5437188"/>
            <a:ext cx="67468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1 </a:t>
            </a:r>
            <a:endParaRPr/>
          </a:p>
        </p:txBody>
      </p:sp>
      <p:sp>
        <p:nvSpPr>
          <p:cNvPr id="1446" name="Google Shape;1446;p90"/>
          <p:cNvSpPr txBox="1"/>
          <p:nvPr/>
        </p:nvSpPr>
        <p:spPr>
          <a:xfrm>
            <a:off x="3692525" y="5465763"/>
            <a:ext cx="67468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2</a:t>
            </a:r>
            <a:endParaRPr/>
          </a:p>
        </p:txBody>
      </p:sp>
      <p:sp>
        <p:nvSpPr>
          <p:cNvPr id="1447" name="Google Shape;1447;p90"/>
          <p:cNvSpPr txBox="1"/>
          <p:nvPr/>
        </p:nvSpPr>
        <p:spPr>
          <a:xfrm>
            <a:off x="4427538" y="5437188"/>
            <a:ext cx="849312"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3</a:t>
            </a:r>
            <a:endParaRPr/>
          </a:p>
        </p:txBody>
      </p:sp>
      <p:cxnSp>
        <p:nvCxnSpPr>
          <p:cNvPr id="1448" name="Google Shape;1448;p90"/>
          <p:cNvCxnSpPr/>
          <p:nvPr/>
        </p:nvCxnSpPr>
        <p:spPr>
          <a:xfrm>
            <a:off x="2411413" y="4983163"/>
            <a:ext cx="3168650" cy="0"/>
          </a:xfrm>
          <a:prstGeom prst="straightConnector1">
            <a:avLst/>
          </a:prstGeom>
          <a:noFill/>
          <a:ln w="9525" cap="flat" cmpd="sng">
            <a:solidFill>
              <a:srgbClr val="4A7DBA"/>
            </a:solidFill>
            <a:prstDash val="solid"/>
            <a:round/>
            <a:headEnd type="none" w="sm" len="sm"/>
            <a:tailEnd type="none" w="sm" len="sm"/>
          </a:ln>
        </p:spPr>
      </p:cxnSp>
      <p:sp>
        <p:nvSpPr>
          <p:cNvPr id="1449" name="Google Shape;1449;p90"/>
          <p:cNvSpPr/>
          <p:nvPr/>
        </p:nvSpPr>
        <p:spPr>
          <a:xfrm>
            <a:off x="5435600" y="4221163"/>
            <a:ext cx="649288" cy="820737"/>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50" name="Google Shape;1450;p90"/>
          <p:cNvSpPr/>
          <p:nvPr/>
        </p:nvSpPr>
        <p:spPr>
          <a:xfrm>
            <a:off x="5435600" y="5041900"/>
            <a:ext cx="728663" cy="703263"/>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pic>
        <p:nvPicPr>
          <p:cNvPr id="1455" name="Google Shape;1455;p9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56" name="Google Shape;1456;p9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57" name="Google Shape;1457;p9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58" name="Google Shape;1458;p9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59" name="Google Shape;1459;p9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60" name="Google Shape;1460;p91"/>
          <p:cNvSpPr txBox="1"/>
          <p:nvPr/>
        </p:nvSpPr>
        <p:spPr>
          <a:xfrm>
            <a:off x="190500" y="2492375"/>
            <a:ext cx="8763000"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 </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In general, </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Arial"/>
                <a:ea typeface="Arial"/>
                <a:cs typeface="Arial"/>
                <a:sym typeface="Arial"/>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0" i="0" u="none" strike="noStrike" cap="none">
                <a:solidFill>
                  <a:srgbClr val="202124"/>
                </a:solidFill>
                <a:highlight>
                  <a:srgbClr val="FFFF00"/>
                </a:highlight>
                <a:latin typeface="arial"/>
                <a:ea typeface="arial"/>
                <a:cs typeface="arial"/>
                <a:sym typeface="arial"/>
              </a:rPr>
              <a:t>⋈</a:t>
            </a:r>
            <a:r>
              <a:rPr lang="en-US" sz="2400" b="1" i="0" u="none" strike="noStrike" cap="none">
                <a:solidFill>
                  <a:srgbClr val="000000"/>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3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1"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 </a:t>
            </a:r>
            <a:endParaRPr/>
          </a:p>
          <a:p>
            <a:pPr marL="0" marR="0" lvl="0" indent="0" algn="l"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[R</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Arial"/>
                <a:ea typeface="Arial"/>
                <a:cs typeface="Arial"/>
                <a:sym typeface="Arial"/>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3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Verdana"/>
                <a:ea typeface="Verdana"/>
                <a:cs typeface="Verdana"/>
                <a:sym typeface="Verdana"/>
              </a:rPr>
              <a:t>=</a:t>
            </a:r>
            <a:r>
              <a:rPr lang="en-US" sz="2200" b="0" i="0" u="none" strike="noStrike" cap="none">
                <a:solidFill>
                  <a:srgbClr val="000000"/>
                </a:solidFill>
                <a:highlight>
                  <a:srgbClr val="FFFF00"/>
                </a:highlight>
                <a:latin typeface="Calibri"/>
                <a:ea typeface="Calibri"/>
                <a:cs typeface="Calibri"/>
                <a:sym typeface="Calibri"/>
              </a:rPr>
              <a:t> F then it is lossless join Decomposition. </a:t>
            </a:r>
            <a:endParaRPr/>
          </a:p>
          <a:p>
            <a:pPr marL="0" marR="0" lvl="0" indent="0" algn="l"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[R</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Arial"/>
                <a:ea typeface="Arial"/>
                <a:cs typeface="Arial"/>
                <a:sym typeface="Arial"/>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3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F then it is lossy Decomposition.</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1465" name="Google Shape;1465;p9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66" name="Google Shape;1466;p9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67" name="Google Shape;1467;p9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68" name="Google Shape;1468;p9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69" name="Google Shape;1469;p9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70" name="Google Shape;1470;p92"/>
          <p:cNvSpPr txBox="1"/>
          <p:nvPr/>
        </p:nvSpPr>
        <p:spPr>
          <a:xfrm>
            <a:off x="190500" y="2492375"/>
            <a:ext cx="8763000" cy="4154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Lossless join Decomposition:</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the below Relation,</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 Sid → Sname}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Candidate key: {SidCid}</a:t>
            </a:r>
            <a:endParaRPr/>
          </a:p>
        </p:txBody>
      </p:sp>
      <p:graphicFrame>
        <p:nvGraphicFramePr>
          <p:cNvPr id="1471" name="Google Shape;1471;p92"/>
          <p:cNvGraphicFramePr/>
          <p:nvPr/>
        </p:nvGraphicFramePr>
        <p:xfrm>
          <a:off x="622300" y="3690938"/>
          <a:ext cx="3228975" cy="1849425"/>
        </p:xfrm>
        <a:graphic>
          <a:graphicData uri="http://schemas.openxmlformats.org/drawingml/2006/table">
            <a:tbl>
              <a:tblPr firstRow="1" bandRow="1">
                <a:noFill/>
                <a:tableStyleId>{925630BF-55F2-4108-B7B7-22D3B1CDC660}</a:tableStyleId>
              </a:tblPr>
              <a:tblGrid>
                <a:gridCol w="1076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tblGrid>
              <a:tr h="365825">
                <a:tc>
                  <a:txBody>
                    <a:bodyPr/>
                    <a:lstStyle/>
                    <a:p>
                      <a:pPr marL="0" marR="0" lvl="0" indent="0" algn="l" rtl="0">
                        <a:spcBef>
                          <a:spcPts val="0"/>
                        </a:spcBef>
                        <a:spcAft>
                          <a:spcPts val="0"/>
                        </a:spcAft>
                        <a:buNone/>
                      </a:pPr>
                      <a:r>
                        <a:rPr lang="en-US" sz="1800"/>
                        <a:t>Sid</a:t>
                      </a:r>
                      <a:endParaRPr sz="1800"/>
                    </a:p>
                  </a:txBody>
                  <a:tcPr marL="91400" marR="91400" marT="45725" marB="45725"/>
                </a:tc>
                <a:tc>
                  <a:txBody>
                    <a:bodyPr/>
                    <a:lstStyle/>
                    <a:p>
                      <a:pPr marL="0" marR="0" lvl="0" indent="0" algn="l" rtl="0">
                        <a:spcBef>
                          <a:spcPts val="0"/>
                        </a:spcBef>
                        <a:spcAft>
                          <a:spcPts val="0"/>
                        </a:spcAft>
                        <a:buNone/>
                      </a:pPr>
                      <a:r>
                        <a:rPr lang="en-US" sz="1800"/>
                        <a:t>Sname</a:t>
                      </a:r>
                      <a:endParaRPr sz="1800"/>
                    </a:p>
                  </a:txBody>
                  <a:tcPr marL="91400" marR="91400" marT="45725" marB="45725"/>
                </a:tc>
                <a:tc>
                  <a:txBody>
                    <a:bodyPr/>
                    <a:lstStyle/>
                    <a:p>
                      <a:pPr marL="0" marR="0" lvl="0" indent="0" algn="l" rtl="0">
                        <a:spcBef>
                          <a:spcPts val="0"/>
                        </a:spcBef>
                        <a:spcAft>
                          <a:spcPts val="0"/>
                        </a:spcAft>
                        <a:buNone/>
                      </a:pPr>
                      <a:r>
                        <a:rPr lang="en-US" sz="1800"/>
                        <a:t>Cid</a:t>
                      </a:r>
                      <a:endParaRPr sz="1800"/>
                    </a:p>
                  </a:txBody>
                  <a:tcPr marL="91400" marR="91400" marT="45725" marB="45725"/>
                </a:tc>
                <a:extLst>
                  <a:ext uri="{0D108BD9-81ED-4DB2-BD59-A6C34878D82A}">
                    <a16:rowId xmlns:a16="http://schemas.microsoft.com/office/drawing/2014/main" val="10000"/>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C1</a:t>
                      </a:r>
                      <a:endParaRPr sz="1800"/>
                    </a:p>
                  </a:txBody>
                  <a:tcPr marL="91400" marR="91400" marT="45725" marB="45725"/>
                </a:tc>
                <a:extLst>
                  <a:ext uri="{0D108BD9-81ED-4DB2-BD59-A6C34878D82A}">
                    <a16:rowId xmlns:a16="http://schemas.microsoft.com/office/drawing/2014/main" val="10001"/>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2"/>
                  </a:ext>
                </a:extLst>
              </a:tr>
              <a:tr h="370900">
                <a:tc>
                  <a:txBody>
                    <a:bodyPr/>
                    <a:lstStyle/>
                    <a:p>
                      <a:pPr marL="0" marR="0" lvl="0" indent="0" algn="l" rtl="0">
                        <a:spcBef>
                          <a:spcPts val="0"/>
                        </a:spcBef>
                        <a:spcAft>
                          <a:spcPts val="0"/>
                        </a:spcAft>
                        <a:buNone/>
                      </a:pPr>
                      <a:r>
                        <a:rPr lang="en-US" sz="1800"/>
                        <a:t>S2</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3"/>
                  </a:ext>
                </a:extLst>
              </a:tr>
              <a:tr h="370900">
                <a:tc>
                  <a:txBody>
                    <a:bodyPr/>
                    <a:lstStyle/>
                    <a:p>
                      <a:pPr marL="0" marR="0" lvl="0" indent="0" algn="l" rtl="0">
                        <a:spcBef>
                          <a:spcPts val="0"/>
                        </a:spcBef>
                        <a:spcAft>
                          <a:spcPts val="0"/>
                        </a:spcAft>
                        <a:buNone/>
                      </a:pPr>
                      <a:r>
                        <a:rPr lang="en-US" sz="1800"/>
                        <a:t>S3</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C3</a:t>
                      </a:r>
                      <a:endParaRPr sz="1800"/>
                    </a:p>
                  </a:txBody>
                  <a:tcPr marL="91400" marR="9140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38" name="Google Shape;338;p1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39" name="Google Shape;339;p11"/>
          <p:cNvSpPr txBox="1"/>
          <p:nvPr/>
        </p:nvSpPr>
        <p:spPr>
          <a:xfrm>
            <a:off x="190500" y="2286000"/>
            <a:ext cx="8739188" cy="31702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b="1" i="0" u="none" strike="noStrike" cap="none" dirty="0">
                <a:solidFill>
                  <a:schemeClr val="dk1"/>
                </a:solidFill>
                <a:latin typeface="Calibri"/>
                <a:ea typeface="Calibri"/>
                <a:cs typeface="Calibri"/>
                <a:sym typeface="Calibri"/>
              </a:rPr>
              <a:t>B) Domain Relational Calculus:-</a:t>
            </a:r>
            <a:endParaRPr dirty="0"/>
          </a:p>
          <a:p>
            <a:pPr marL="0" marR="0" lvl="0" indent="0" algn="l" rtl="0">
              <a:spcBef>
                <a:spcPts val="0"/>
              </a:spcBef>
              <a:spcAft>
                <a:spcPts val="0"/>
              </a:spcAft>
              <a:buClr>
                <a:schemeClr val="dk1"/>
              </a:buClr>
              <a:buSzPts val="2000"/>
              <a:buFont typeface="Arial"/>
              <a:buNone/>
            </a:pPr>
            <a:endParaRPr sz="2000" b="1" i="0" u="none" strike="noStrike" cap="none" dirty="0">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Domain relational calculus is same as tuple relational calculus. Operators are same but domain relational calculus uses connectives, and (˄), or (˅) and not (┐). It uses Existential (∃) and Universal Quantifiers (∀) to bind the variable.</a:t>
            </a:r>
            <a:endParaRPr dirty="0"/>
          </a:p>
          <a:p>
            <a:pPr marL="0" marR="0" lvl="0"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      Denoted as: { a1, a2, a3, ..., an | P (a1, a2, a3, ... ,an)}</a:t>
            </a:r>
            <a:endParaRPr dirty="0"/>
          </a:p>
          <a:p>
            <a:pPr marL="0" marR="0" lvl="0"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Calibri"/>
                <a:ea typeface="Calibri"/>
                <a:cs typeface="Calibri"/>
                <a:sym typeface="Calibri"/>
              </a:rPr>
              <a:t>      where, a1, a2 are attributes</a:t>
            </a:r>
            <a:br>
              <a:rPr lang="en-US" sz="2000" b="0" i="0" u="none" strike="noStrike" cap="none" dirty="0">
                <a:solidFill>
                  <a:schemeClr val="dk1"/>
                </a:solidFill>
                <a:latin typeface="Calibri"/>
                <a:ea typeface="Calibri"/>
                <a:cs typeface="Calibri"/>
                <a:sym typeface="Calibri"/>
              </a:rPr>
            </a:br>
            <a:r>
              <a:rPr lang="en-US" sz="2000" b="0" i="0" u="none" strike="noStrike" cap="none" dirty="0">
                <a:solidFill>
                  <a:schemeClr val="dk1"/>
                </a:solidFill>
                <a:latin typeface="Calibri"/>
                <a:ea typeface="Calibri"/>
                <a:cs typeface="Calibri"/>
                <a:sym typeface="Calibri"/>
              </a:rPr>
              <a:t>	   P stands for formula built by inner attributes</a:t>
            </a:r>
            <a:endParaRPr dirty="0"/>
          </a:p>
          <a:p>
            <a:pPr marL="0" marR="0" lvl="0" indent="0" algn="l" rtl="0">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340" name="Google Shape;340;p1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1" name="Google Shape;341;p1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Calculus</a:t>
            </a:r>
            <a:endParaRPr sz="3000" b="1" i="0" u="none" strike="noStrike" cap="none">
              <a:solidFill>
                <a:schemeClr val="lt1"/>
              </a:solidFill>
              <a:latin typeface="Calibri"/>
              <a:ea typeface="Calibri"/>
              <a:cs typeface="Calibri"/>
              <a:sym typeface="Calibri"/>
            </a:endParaRPr>
          </a:p>
        </p:txBody>
      </p:sp>
      <p:sp>
        <p:nvSpPr>
          <p:cNvPr id="342" name="Google Shape;342;p11"/>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pic>
        <p:nvPicPr>
          <p:cNvPr id="1476" name="Google Shape;1476;p9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77" name="Google Shape;1477;p9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78" name="Google Shape;1478;p9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79" name="Google Shape;1479;p9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80" name="Google Shape;1480;p9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81" name="Google Shape;1481;p93"/>
          <p:cNvSpPr txBox="1"/>
          <p:nvPr/>
        </p:nvSpPr>
        <p:spPr>
          <a:xfrm>
            <a:off x="190500" y="2492375"/>
            <a:ext cx="8763000"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relation is decomposed into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(SidSname) and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(SidCid)  </a:t>
            </a: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1 </a:t>
            </a:r>
            <a:r>
              <a:rPr lang="en-US" sz="1800" b="0" i="0" u="none" strike="noStrike" cap="none">
                <a:solidFill>
                  <a:srgbClr val="000000"/>
                </a:solidFill>
                <a:latin typeface="Arial"/>
                <a:ea typeface="Arial"/>
                <a:cs typeface="Arial"/>
                <a:sym typeface="Arial"/>
              </a:rPr>
              <a:t>(SidSname)                R</a:t>
            </a:r>
            <a:r>
              <a:rPr lang="en-US" sz="1800" b="0" i="0" u="none" strike="noStrike" cap="none" baseline="-25000">
                <a:solidFill>
                  <a:srgbClr val="000000"/>
                </a:solidFill>
                <a:latin typeface="Arial"/>
                <a:ea typeface="Arial"/>
                <a:cs typeface="Arial"/>
                <a:sym typeface="Arial"/>
              </a:rPr>
              <a:t>2 </a:t>
            </a:r>
            <a:r>
              <a:rPr lang="en-US" sz="1800" b="0" i="0" u="none" strike="noStrike" cap="none">
                <a:solidFill>
                  <a:srgbClr val="000000"/>
                </a:solidFill>
                <a:latin typeface="Arial"/>
                <a:ea typeface="Arial"/>
                <a:cs typeface="Arial"/>
                <a:sym typeface="Arial"/>
              </a:rPr>
              <a:t>(SidCid)                                   R(SidSnameCid)</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a:p>
        </p:txBody>
      </p:sp>
      <p:graphicFrame>
        <p:nvGraphicFramePr>
          <p:cNvPr id="1482" name="Google Shape;1482;p93"/>
          <p:cNvGraphicFramePr/>
          <p:nvPr/>
        </p:nvGraphicFramePr>
        <p:xfrm>
          <a:off x="395288" y="3917950"/>
          <a:ext cx="2057400" cy="1482700"/>
        </p:xfrm>
        <a:graphic>
          <a:graphicData uri="http://schemas.openxmlformats.org/drawingml/2006/table">
            <a:tbl>
              <a:tblPr firstRow="1" bandRow="1">
                <a:noFill/>
                <a:tableStyleId>{925630BF-55F2-4108-B7B7-22D3B1CDC660}</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675">
                <a:tc>
                  <a:txBody>
                    <a:bodyPr/>
                    <a:lstStyle/>
                    <a:p>
                      <a:pPr marL="0" marR="0" lvl="0" indent="0" algn="l" rtl="0">
                        <a:spcBef>
                          <a:spcPts val="0"/>
                        </a:spcBef>
                        <a:spcAft>
                          <a:spcPts val="0"/>
                        </a:spcAft>
                        <a:buNone/>
                      </a:pPr>
                      <a:r>
                        <a:rPr lang="en-US" sz="1800"/>
                        <a:t>Sid</a:t>
                      </a:r>
                      <a:endParaRPr sz="1800"/>
                    </a:p>
                  </a:txBody>
                  <a:tcPr marL="91425" marR="91425" marT="45700" marB="45700"/>
                </a:tc>
                <a:tc>
                  <a:txBody>
                    <a:bodyPr/>
                    <a:lstStyle/>
                    <a:p>
                      <a:pPr marL="0" marR="0" lvl="0" indent="0" algn="l" rtl="0">
                        <a:spcBef>
                          <a:spcPts val="0"/>
                        </a:spcBef>
                        <a:spcAft>
                          <a:spcPts val="0"/>
                        </a:spcAft>
                        <a:buNone/>
                      </a:pPr>
                      <a:r>
                        <a:rPr lang="en-US" sz="1800"/>
                        <a:t>Sname</a:t>
                      </a:r>
                      <a:endParaRPr sz="1800"/>
                    </a:p>
                  </a:txBody>
                  <a:tcPr marL="91425" marR="91425" marT="45700" marB="45700"/>
                </a:tc>
                <a:extLst>
                  <a:ext uri="{0D108BD9-81ED-4DB2-BD59-A6C34878D82A}">
                    <a16:rowId xmlns:a16="http://schemas.microsoft.com/office/drawing/2014/main" val="10000"/>
                  </a:ext>
                </a:extLst>
              </a:tr>
              <a:tr h="370675">
                <a:tc>
                  <a:txBody>
                    <a:bodyPr/>
                    <a:lstStyle/>
                    <a:p>
                      <a:pPr marL="0" marR="0" lvl="0" indent="0" algn="l" rtl="0">
                        <a:spcBef>
                          <a:spcPts val="0"/>
                        </a:spcBef>
                        <a:spcAft>
                          <a:spcPts val="0"/>
                        </a:spcAft>
                        <a:buNone/>
                      </a:pPr>
                      <a:r>
                        <a:rPr lang="en-US" sz="1800"/>
                        <a:t>S1</a:t>
                      </a:r>
                      <a:endParaRPr sz="1800"/>
                    </a:p>
                  </a:txBody>
                  <a:tcPr marL="91425" marR="91425" marT="45700" marB="45700"/>
                </a:tc>
                <a:tc>
                  <a:txBody>
                    <a:bodyPr/>
                    <a:lstStyle/>
                    <a:p>
                      <a:pPr marL="0" marR="0" lvl="0" indent="0" algn="l" rtl="0">
                        <a:spcBef>
                          <a:spcPts val="0"/>
                        </a:spcBef>
                        <a:spcAft>
                          <a:spcPts val="0"/>
                        </a:spcAft>
                        <a:buNone/>
                      </a:pPr>
                      <a:r>
                        <a:rPr lang="en-US" sz="1800"/>
                        <a:t>A</a:t>
                      </a:r>
                      <a:endParaRPr sz="1800"/>
                    </a:p>
                  </a:txBody>
                  <a:tcPr marL="91425" marR="91425" marT="45700" marB="45700"/>
                </a:tc>
                <a:extLst>
                  <a:ext uri="{0D108BD9-81ED-4DB2-BD59-A6C34878D82A}">
                    <a16:rowId xmlns:a16="http://schemas.microsoft.com/office/drawing/2014/main" val="10001"/>
                  </a:ext>
                </a:extLst>
              </a:tr>
              <a:tr h="370675">
                <a:tc>
                  <a:txBody>
                    <a:bodyPr/>
                    <a:lstStyle/>
                    <a:p>
                      <a:pPr marL="0" marR="0" lvl="0" indent="0" algn="l" rtl="0">
                        <a:spcBef>
                          <a:spcPts val="0"/>
                        </a:spcBef>
                        <a:spcAft>
                          <a:spcPts val="0"/>
                        </a:spcAft>
                        <a:buNone/>
                      </a:pPr>
                      <a:r>
                        <a:rPr lang="en-US" sz="1800"/>
                        <a:t>S2</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2"/>
                  </a:ext>
                </a:extLst>
              </a:tr>
              <a:tr h="370675">
                <a:tc>
                  <a:txBody>
                    <a:bodyPr/>
                    <a:lstStyle/>
                    <a:p>
                      <a:pPr marL="0" marR="0" lvl="0" indent="0" algn="l" rtl="0">
                        <a:spcBef>
                          <a:spcPts val="0"/>
                        </a:spcBef>
                        <a:spcAft>
                          <a:spcPts val="0"/>
                        </a:spcAft>
                        <a:buNone/>
                      </a:pPr>
                      <a:r>
                        <a:rPr lang="en-US" sz="1800"/>
                        <a:t>S3</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3"/>
                  </a:ext>
                </a:extLst>
              </a:tr>
            </a:tbl>
          </a:graphicData>
        </a:graphic>
      </p:graphicFrame>
      <p:graphicFrame>
        <p:nvGraphicFramePr>
          <p:cNvPr id="1483" name="Google Shape;1483;p93"/>
          <p:cNvGraphicFramePr/>
          <p:nvPr/>
        </p:nvGraphicFramePr>
        <p:xfrm>
          <a:off x="2735263" y="3916363"/>
          <a:ext cx="2057400" cy="1854250"/>
        </p:xfrm>
        <a:graphic>
          <a:graphicData uri="http://schemas.openxmlformats.org/drawingml/2006/table">
            <a:tbl>
              <a:tblPr firstRow="1" bandRow="1">
                <a:noFill/>
                <a:tableStyleId>{925630BF-55F2-4108-B7B7-22D3B1CDC660}</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Sid</a:t>
                      </a:r>
                      <a:endParaRPr sz="1800"/>
                    </a:p>
                  </a:txBody>
                  <a:tcPr marL="91425" marR="91425" marT="45725" marB="45725"/>
                </a:tc>
                <a:tc>
                  <a:txBody>
                    <a:bodyPr/>
                    <a:lstStyle/>
                    <a:p>
                      <a:pPr marL="0" marR="0" lvl="0" indent="0" algn="l" rtl="0">
                        <a:spcBef>
                          <a:spcPts val="0"/>
                        </a:spcBef>
                        <a:spcAft>
                          <a:spcPts val="0"/>
                        </a:spcAft>
                        <a:buNone/>
                      </a:pPr>
                      <a:r>
                        <a:rPr lang="en-US" sz="1800"/>
                        <a:t>Cid</a:t>
                      </a:r>
                      <a:endParaRPr sz="1800"/>
                    </a:p>
                  </a:txBody>
                  <a:tcPr marL="91425" marR="91425"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S1</a:t>
                      </a:r>
                      <a:endParaRPr sz="1800"/>
                    </a:p>
                  </a:txBody>
                  <a:tcPr marL="91425" marR="91425" marT="45725" marB="45725"/>
                </a:tc>
                <a:tc>
                  <a:txBody>
                    <a:bodyPr/>
                    <a:lstStyle/>
                    <a:p>
                      <a:pPr marL="0" marR="0" lvl="0" indent="0" algn="l" rtl="0">
                        <a:spcBef>
                          <a:spcPts val="0"/>
                        </a:spcBef>
                        <a:spcAft>
                          <a:spcPts val="0"/>
                        </a:spcAft>
                        <a:buNone/>
                      </a:pPr>
                      <a:r>
                        <a:rPr lang="en-US" sz="1800"/>
                        <a:t>C1</a:t>
                      </a:r>
                      <a:endParaRPr sz="1800"/>
                    </a:p>
                  </a:txBody>
                  <a:tcPr marL="91425" marR="91425"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S1</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S2</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S3</a:t>
                      </a:r>
                      <a:endParaRPr sz="1800"/>
                    </a:p>
                  </a:txBody>
                  <a:tcPr marL="91425" marR="91425" marT="45725" marB="45725"/>
                </a:tc>
                <a:tc>
                  <a:txBody>
                    <a:bodyPr/>
                    <a:lstStyle/>
                    <a:p>
                      <a:pPr marL="0" marR="0" lvl="0" indent="0" algn="l" rtl="0">
                        <a:spcBef>
                          <a:spcPts val="0"/>
                        </a:spcBef>
                        <a:spcAft>
                          <a:spcPts val="0"/>
                        </a:spcAft>
                        <a:buNone/>
                      </a:pPr>
                      <a:r>
                        <a:rPr lang="en-US" sz="1800"/>
                        <a:t>C3</a:t>
                      </a:r>
                      <a:endParaRPr sz="1800"/>
                    </a:p>
                  </a:txBody>
                  <a:tcPr marL="91425" marR="91425" marT="45725" marB="45725"/>
                </a:tc>
                <a:extLst>
                  <a:ext uri="{0D108BD9-81ED-4DB2-BD59-A6C34878D82A}">
                    <a16:rowId xmlns:a16="http://schemas.microsoft.com/office/drawing/2014/main" val="10004"/>
                  </a:ext>
                </a:extLst>
              </a:tr>
            </a:tbl>
          </a:graphicData>
        </a:graphic>
      </p:graphicFrame>
      <p:graphicFrame>
        <p:nvGraphicFramePr>
          <p:cNvPr id="1484" name="Google Shape;1484;p93"/>
          <p:cNvGraphicFramePr/>
          <p:nvPr/>
        </p:nvGraphicFramePr>
        <p:xfrm>
          <a:off x="5672138" y="3829050"/>
          <a:ext cx="3228975" cy="1849425"/>
        </p:xfrm>
        <a:graphic>
          <a:graphicData uri="http://schemas.openxmlformats.org/drawingml/2006/table">
            <a:tbl>
              <a:tblPr firstRow="1" bandRow="1">
                <a:noFill/>
                <a:tableStyleId>{925630BF-55F2-4108-B7B7-22D3B1CDC660}</a:tableStyleId>
              </a:tblPr>
              <a:tblGrid>
                <a:gridCol w="1076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tblGrid>
              <a:tr h="365825">
                <a:tc>
                  <a:txBody>
                    <a:bodyPr/>
                    <a:lstStyle/>
                    <a:p>
                      <a:pPr marL="0" marR="0" lvl="0" indent="0" algn="l" rtl="0">
                        <a:spcBef>
                          <a:spcPts val="0"/>
                        </a:spcBef>
                        <a:spcAft>
                          <a:spcPts val="0"/>
                        </a:spcAft>
                        <a:buNone/>
                      </a:pPr>
                      <a:r>
                        <a:rPr lang="en-US" sz="1800"/>
                        <a:t>Sid</a:t>
                      </a:r>
                      <a:endParaRPr sz="1800"/>
                    </a:p>
                  </a:txBody>
                  <a:tcPr marL="91400" marR="91400" marT="45725" marB="45725"/>
                </a:tc>
                <a:tc>
                  <a:txBody>
                    <a:bodyPr/>
                    <a:lstStyle/>
                    <a:p>
                      <a:pPr marL="0" marR="0" lvl="0" indent="0" algn="l" rtl="0">
                        <a:spcBef>
                          <a:spcPts val="0"/>
                        </a:spcBef>
                        <a:spcAft>
                          <a:spcPts val="0"/>
                        </a:spcAft>
                        <a:buNone/>
                      </a:pPr>
                      <a:r>
                        <a:rPr lang="en-US" sz="1800"/>
                        <a:t>Sname</a:t>
                      </a:r>
                      <a:endParaRPr sz="1800"/>
                    </a:p>
                  </a:txBody>
                  <a:tcPr marL="91400" marR="91400" marT="45725" marB="45725"/>
                </a:tc>
                <a:tc>
                  <a:txBody>
                    <a:bodyPr/>
                    <a:lstStyle/>
                    <a:p>
                      <a:pPr marL="0" marR="0" lvl="0" indent="0" algn="l" rtl="0">
                        <a:spcBef>
                          <a:spcPts val="0"/>
                        </a:spcBef>
                        <a:spcAft>
                          <a:spcPts val="0"/>
                        </a:spcAft>
                        <a:buNone/>
                      </a:pPr>
                      <a:r>
                        <a:rPr lang="en-US" sz="1800"/>
                        <a:t>Cid</a:t>
                      </a:r>
                      <a:endParaRPr sz="1800"/>
                    </a:p>
                  </a:txBody>
                  <a:tcPr marL="91400" marR="91400" marT="45725" marB="45725"/>
                </a:tc>
                <a:extLst>
                  <a:ext uri="{0D108BD9-81ED-4DB2-BD59-A6C34878D82A}">
                    <a16:rowId xmlns:a16="http://schemas.microsoft.com/office/drawing/2014/main" val="10000"/>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C1</a:t>
                      </a:r>
                      <a:endParaRPr sz="1800"/>
                    </a:p>
                  </a:txBody>
                  <a:tcPr marL="91400" marR="91400" marT="45725" marB="45725"/>
                </a:tc>
                <a:extLst>
                  <a:ext uri="{0D108BD9-81ED-4DB2-BD59-A6C34878D82A}">
                    <a16:rowId xmlns:a16="http://schemas.microsoft.com/office/drawing/2014/main" val="10001"/>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2"/>
                  </a:ext>
                </a:extLst>
              </a:tr>
              <a:tr h="370900">
                <a:tc>
                  <a:txBody>
                    <a:bodyPr/>
                    <a:lstStyle/>
                    <a:p>
                      <a:pPr marL="0" marR="0" lvl="0" indent="0" algn="l" rtl="0">
                        <a:spcBef>
                          <a:spcPts val="0"/>
                        </a:spcBef>
                        <a:spcAft>
                          <a:spcPts val="0"/>
                        </a:spcAft>
                        <a:buNone/>
                      </a:pPr>
                      <a:r>
                        <a:rPr lang="en-US" sz="1800"/>
                        <a:t>S2</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3"/>
                  </a:ext>
                </a:extLst>
              </a:tr>
              <a:tr h="370900">
                <a:tc>
                  <a:txBody>
                    <a:bodyPr/>
                    <a:lstStyle/>
                    <a:p>
                      <a:pPr marL="0" marR="0" lvl="0" indent="0" algn="l" rtl="0">
                        <a:spcBef>
                          <a:spcPts val="0"/>
                        </a:spcBef>
                        <a:spcAft>
                          <a:spcPts val="0"/>
                        </a:spcAft>
                        <a:buNone/>
                      </a:pPr>
                      <a:r>
                        <a:rPr lang="en-US" sz="1800"/>
                        <a:t>S3</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C3</a:t>
                      </a:r>
                      <a:endParaRPr sz="1800"/>
                    </a:p>
                  </a:txBody>
                  <a:tcPr marL="91400" marR="91400" marT="45725" marB="45725"/>
                </a:tc>
                <a:extLst>
                  <a:ext uri="{0D108BD9-81ED-4DB2-BD59-A6C34878D82A}">
                    <a16:rowId xmlns:a16="http://schemas.microsoft.com/office/drawing/2014/main" val="10004"/>
                  </a:ext>
                </a:extLst>
              </a:tr>
            </a:tbl>
          </a:graphicData>
        </a:graphic>
      </p:graphicFrame>
      <p:sp>
        <p:nvSpPr>
          <p:cNvPr id="1485" name="Google Shape;1485;p93"/>
          <p:cNvSpPr/>
          <p:nvPr/>
        </p:nvSpPr>
        <p:spPr>
          <a:xfrm>
            <a:off x="5003800" y="4657725"/>
            <a:ext cx="615950" cy="211138"/>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86" name="Google Shape;1486;p93"/>
          <p:cNvSpPr txBox="1"/>
          <p:nvPr/>
        </p:nvSpPr>
        <p:spPr>
          <a:xfrm>
            <a:off x="395288" y="5808663"/>
            <a:ext cx="8640762" cy="8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{SidCid}: key</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1</a:t>
            </a:r>
            <a:r>
              <a:rPr lang="en-US" sz="2400" b="1" i="0" u="none" strike="noStrike" cap="none">
                <a:solidFill>
                  <a:srgbClr val="202124"/>
                </a:solidFill>
                <a:latin typeface="Arial"/>
                <a:ea typeface="Arial"/>
                <a:cs typeface="Arial"/>
                <a:sym typeface="Arial"/>
              </a:rPr>
              <a:t>⋈</a:t>
            </a: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200" b="1" i="0" u="none" strike="noStrike" cap="none">
                <a:solidFill>
                  <a:srgbClr val="000000"/>
                </a:solidFill>
                <a:latin typeface="Calibri"/>
                <a:ea typeface="Calibri"/>
                <a:cs typeface="Calibri"/>
                <a:sym typeface="Calibri"/>
              </a:rPr>
              <a:t>= R, so it is LOSSLESS JOIN DECOMPOSTION. </a:t>
            </a:r>
            <a:endParaRPr sz="2200" b="1" i="0" u="none" strike="noStrike" cap="none">
              <a:solidFill>
                <a:schemeClr val="dk1"/>
              </a:solidFill>
              <a:latin typeface="Calibri"/>
              <a:ea typeface="Calibri"/>
              <a:cs typeface="Calibri"/>
              <a:sym typeface="Calibri"/>
            </a:endParaRPr>
          </a:p>
        </p:txBody>
      </p:sp>
      <p:sp>
        <p:nvSpPr>
          <p:cNvPr id="1487" name="Google Shape;1487;p93"/>
          <p:cNvSpPr txBox="1"/>
          <p:nvPr/>
        </p:nvSpPr>
        <p:spPr>
          <a:xfrm>
            <a:off x="395288" y="5437188"/>
            <a:ext cx="2128837"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i="0" u="none" strike="noStrike" cap="none">
                <a:solidFill>
                  <a:schemeClr val="dk1"/>
                </a:solidFill>
                <a:latin typeface="Calibri"/>
                <a:ea typeface="Calibri"/>
                <a:cs typeface="Calibri"/>
                <a:sym typeface="Calibri"/>
              </a:rPr>
              <a:t> {Sid}: key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pic>
        <p:nvPicPr>
          <p:cNvPr id="1492" name="Google Shape;1492;p9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93" name="Google Shape;1493;p9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94" name="Google Shape;1494;p9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95" name="Google Shape;1495;p9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96" name="Google Shape;1496;p9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97" name="Google Shape;1497;p94"/>
          <p:cNvSpPr txBox="1"/>
          <p:nvPr/>
        </p:nvSpPr>
        <p:spPr>
          <a:xfrm>
            <a:off x="190500" y="2492375"/>
            <a:ext cx="8763000"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relation is decomposed into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(SidSname) and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(SnameCid)  </a:t>
            </a: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1 </a:t>
            </a:r>
            <a:r>
              <a:rPr lang="en-US" sz="1800" b="0" i="0" u="none" strike="noStrike" cap="none">
                <a:solidFill>
                  <a:srgbClr val="000000"/>
                </a:solidFill>
                <a:latin typeface="Arial"/>
                <a:ea typeface="Arial"/>
                <a:cs typeface="Arial"/>
                <a:sym typeface="Arial"/>
              </a:rPr>
              <a:t>(SidSname)                R</a:t>
            </a:r>
            <a:r>
              <a:rPr lang="en-US" sz="1800" b="0" i="0" u="none" strike="noStrike" cap="none" baseline="-25000">
                <a:solidFill>
                  <a:srgbClr val="000000"/>
                </a:solidFill>
                <a:latin typeface="Arial"/>
                <a:ea typeface="Arial"/>
                <a:cs typeface="Arial"/>
                <a:sym typeface="Arial"/>
              </a:rPr>
              <a:t>2 </a:t>
            </a:r>
            <a:r>
              <a:rPr lang="en-US" sz="1800" b="0" i="0" u="none" strike="noStrike" cap="none">
                <a:solidFill>
                  <a:srgbClr val="000000"/>
                </a:solidFill>
                <a:latin typeface="Arial"/>
                <a:ea typeface="Arial"/>
                <a:cs typeface="Arial"/>
                <a:sym typeface="Arial"/>
              </a:rPr>
              <a:t>(SnameCid)                            R(SidSnameCid)</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a:p>
        </p:txBody>
      </p:sp>
      <p:graphicFrame>
        <p:nvGraphicFramePr>
          <p:cNvPr id="1498" name="Google Shape;1498;p94"/>
          <p:cNvGraphicFramePr/>
          <p:nvPr/>
        </p:nvGraphicFramePr>
        <p:xfrm>
          <a:off x="395288" y="3917950"/>
          <a:ext cx="2057400" cy="1482700"/>
        </p:xfrm>
        <a:graphic>
          <a:graphicData uri="http://schemas.openxmlformats.org/drawingml/2006/table">
            <a:tbl>
              <a:tblPr firstRow="1" bandRow="1">
                <a:noFill/>
                <a:tableStyleId>{925630BF-55F2-4108-B7B7-22D3B1CDC660}</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675">
                <a:tc>
                  <a:txBody>
                    <a:bodyPr/>
                    <a:lstStyle/>
                    <a:p>
                      <a:pPr marL="0" marR="0" lvl="0" indent="0" algn="l" rtl="0">
                        <a:spcBef>
                          <a:spcPts val="0"/>
                        </a:spcBef>
                        <a:spcAft>
                          <a:spcPts val="0"/>
                        </a:spcAft>
                        <a:buNone/>
                      </a:pPr>
                      <a:r>
                        <a:rPr lang="en-US" sz="1800"/>
                        <a:t>Sid</a:t>
                      </a:r>
                      <a:endParaRPr sz="1800"/>
                    </a:p>
                  </a:txBody>
                  <a:tcPr marL="91425" marR="91425" marT="45700" marB="45700"/>
                </a:tc>
                <a:tc>
                  <a:txBody>
                    <a:bodyPr/>
                    <a:lstStyle/>
                    <a:p>
                      <a:pPr marL="0" marR="0" lvl="0" indent="0" algn="l" rtl="0">
                        <a:spcBef>
                          <a:spcPts val="0"/>
                        </a:spcBef>
                        <a:spcAft>
                          <a:spcPts val="0"/>
                        </a:spcAft>
                        <a:buNone/>
                      </a:pPr>
                      <a:r>
                        <a:rPr lang="en-US" sz="1800"/>
                        <a:t>Sname</a:t>
                      </a:r>
                      <a:endParaRPr sz="1800"/>
                    </a:p>
                  </a:txBody>
                  <a:tcPr marL="91425" marR="91425" marT="45700" marB="45700"/>
                </a:tc>
                <a:extLst>
                  <a:ext uri="{0D108BD9-81ED-4DB2-BD59-A6C34878D82A}">
                    <a16:rowId xmlns:a16="http://schemas.microsoft.com/office/drawing/2014/main" val="10000"/>
                  </a:ext>
                </a:extLst>
              </a:tr>
              <a:tr h="370675">
                <a:tc>
                  <a:txBody>
                    <a:bodyPr/>
                    <a:lstStyle/>
                    <a:p>
                      <a:pPr marL="0" marR="0" lvl="0" indent="0" algn="l" rtl="0">
                        <a:spcBef>
                          <a:spcPts val="0"/>
                        </a:spcBef>
                        <a:spcAft>
                          <a:spcPts val="0"/>
                        </a:spcAft>
                        <a:buNone/>
                      </a:pPr>
                      <a:r>
                        <a:rPr lang="en-US" sz="1800"/>
                        <a:t>S1</a:t>
                      </a:r>
                      <a:endParaRPr sz="1800"/>
                    </a:p>
                  </a:txBody>
                  <a:tcPr marL="91425" marR="91425" marT="45700" marB="45700"/>
                </a:tc>
                <a:tc>
                  <a:txBody>
                    <a:bodyPr/>
                    <a:lstStyle/>
                    <a:p>
                      <a:pPr marL="0" marR="0" lvl="0" indent="0" algn="l" rtl="0">
                        <a:spcBef>
                          <a:spcPts val="0"/>
                        </a:spcBef>
                        <a:spcAft>
                          <a:spcPts val="0"/>
                        </a:spcAft>
                        <a:buNone/>
                      </a:pPr>
                      <a:r>
                        <a:rPr lang="en-US" sz="1800"/>
                        <a:t>A</a:t>
                      </a:r>
                      <a:endParaRPr sz="1800"/>
                    </a:p>
                  </a:txBody>
                  <a:tcPr marL="91425" marR="91425" marT="45700" marB="45700"/>
                </a:tc>
                <a:extLst>
                  <a:ext uri="{0D108BD9-81ED-4DB2-BD59-A6C34878D82A}">
                    <a16:rowId xmlns:a16="http://schemas.microsoft.com/office/drawing/2014/main" val="10001"/>
                  </a:ext>
                </a:extLst>
              </a:tr>
              <a:tr h="370675">
                <a:tc>
                  <a:txBody>
                    <a:bodyPr/>
                    <a:lstStyle/>
                    <a:p>
                      <a:pPr marL="0" marR="0" lvl="0" indent="0" algn="l" rtl="0">
                        <a:spcBef>
                          <a:spcPts val="0"/>
                        </a:spcBef>
                        <a:spcAft>
                          <a:spcPts val="0"/>
                        </a:spcAft>
                        <a:buNone/>
                      </a:pPr>
                      <a:r>
                        <a:rPr lang="en-US" sz="1800"/>
                        <a:t>S2</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2"/>
                  </a:ext>
                </a:extLst>
              </a:tr>
              <a:tr h="370675">
                <a:tc>
                  <a:txBody>
                    <a:bodyPr/>
                    <a:lstStyle/>
                    <a:p>
                      <a:pPr marL="0" marR="0" lvl="0" indent="0" algn="l" rtl="0">
                        <a:spcBef>
                          <a:spcPts val="0"/>
                        </a:spcBef>
                        <a:spcAft>
                          <a:spcPts val="0"/>
                        </a:spcAft>
                        <a:buNone/>
                      </a:pPr>
                      <a:r>
                        <a:rPr lang="en-US" sz="1800"/>
                        <a:t>S3</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3"/>
                  </a:ext>
                </a:extLst>
              </a:tr>
            </a:tbl>
          </a:graphicData>
        </a:graphic>
      </p:graphicFrame>
      <p:graphicFrame>
        <p:nvGraphicFramePr>
          <p:cNvPr id="1499" name="Google Shape;1499;p94"/>
          <p:cNvGraphicFramePr/>
          <p:nvPr/>
        </p:nvGraphicFramePr>
        <p:xfrm>
          <a:off x="2735263" y="3916363"/>
          <a:ext cx="2057400" cy="1854250"/>
        </p:xfrm>
        <a:graphic>
          <a:graphicData uri="http://schemas.openxmlformats.org/drawingml/2006/table">
            <a:tbl>
              <a:tblPr firstRow="1" bandRow="1">
                <a:noFill/>
                <a:tableStyleId>{925630BF-55F2-4108-B7B7-22D3B1CDC660}</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Sname</a:t>
                      </a:r>
                      <a:endParaRPr sz="1800"/>
                    </a:p>
                  </a:txBody>
                  <a:tcPr marL="91425" marR="91425" marT="45725" marB="45725"/>
                </a:tc>
                <a:tc>
                  <a:txBody>
                    <a:bodyPr/>
                    <a:lstStyle/>
                    <a:p>
                      <a:pPr marL="0" marR="0" lvl="0" indent="0" algn="l" rtl="0">
                        <a:spcBef>
                          <a:spcPts val="0"/>
                        </a:spcBef>
                        <a:spcAft>
                          <a:spcPts val="0"/>
                        </a:spcAft>
                        <a:buNone/>
                      </a:pPr>
                      <a:r>
                        <a:rPr lang="en-US" sz="1800"/>
                        <a:t>Cid</a:t>
                      </a:r>
                      <a:endParaRPr sz="1800"/>
                    </a:p>
                  </a:txBody>
                  <a:tcPr marL="91425" marR="91425"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A</a:t>
                      </a:r>
                      <a:endParaRPr sz="1800"/>
                    </a:p>
                  </a:txBody>
                  <a:tcPr marL="91425" marR="91425" marT="45725" marB="45725"/>
                </a:tc>
                <a:tc>
                  <a:txBody>
                    <a:bodyPr/>
                    <a:lstStyle/>
                    <a:p>
                      <a:pPr marL="0" marR="0" lvl="0" indent="0" algn="l" rtl="0">
                        <a:spcBef>
                          <a:spcPts val="0"/>
                        </a:spcBef>
                        <a:spcAft>
                          <a:spcPts val="0"/>
                        </a:spcAft>
                        <a:buNone/>
                      </a:pPr>
                      <a:r>
                        <a:rPr lang="en-US" sz="1800"/>
                        <a:t>C1</a:t>
                      </a:r>
                      <a:endParaRPr sz="1800"/>
                    </a:p>
                  </a:txBody>
                  <a:tcPr marL="91425" marR="91425"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B</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B</a:t>
                      </a:r>
                      <a:endParaRPr sz="1800"/>
                    </a:p>
                  </a:txBody>
                  <a:tcPr marL="91425" marR="91425" marT="45725" marB="45725"/>
                </a:tc>
                <a:tc>
                  <a:txBody>
                    <a:bodyPr/>
                    <a:lstStyle/>
                    <a:p>
                      <a:pPr marL="0" marR="0" lvl="0" indent="0" algn="l" rtl="0">
                        <a:spcBef>
                          <a:spcPts val="0"/>
                        </a:spcBef>
                        <a:spcAft>
                          <a:spcPts val="0"/>
                        </a:spcAft>
                        <a:buNone/>
                      </a:pPr>
                      <a:r>
                        <a:rPr lang="en-US" sz="1800"/>
                        <a:t>C3</a:t>
                      </a:r>
                      <a:endParaRPr sz="1800"/>
                    </a:p>
                  </a:txBody>
                  <a:tcPr marL="91425" marR="91425" marT="45725" marB="45725"/>
                </a:tc>
                <a:extLst>
                  <a:ext uri="{0D108BD9-81ED-4DB2-BD59-A6C34878D82A}">
                    <a16:rowId xmlns:a16="http://schemas.microsoft.com/office/drawing/2014/main" val="10004"/>
                  </a:ext>
                </a:extLst>
              </a:tr>
            </a:tbl>
          </a:graphicData>
        </a:graphic>
      </p:graphicFrame>
      <p:graphicFrame>
        <p:nvGraphicFramePr>
          <p:cNvPr id="1500" name="Google Shape;1500;p94"/>
          <p:cNvGraphicFramePr/>
          <p:nvPr/>
        </p:nvGraphicFramePr>
        <p:xfrm>
          <a:off x="5672138" y="3829050"/>
          <a:ext cx="3228975" cy="2960625"/>
        </p:xfrm>
        <a:graphic>
          <a:graphicData uri="http://schemas.openxmlformats.org/drawingml/2006/table">
            <a:tbl>
              <a:tblPr firstRow="1" bandRow="1">
                <a:noFill/>
                <a:tableStyleId>{925630BF-55F2-4108-B7B7-22D3B1CDC660}</a:tableStyleId>
              </a:tblPr>
              <a:tblGrid>
                <a:gridCol w="1076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tblGrid>
              <a:tr h="365725">
                <a:tc>
                  <a:txBody>
                    <a:bodyPr/>
                    <a:lstStyle/>
                    <a:p>
                      <a:pPr marL="0" marR="0" lvl="0" indent="0" algn="l" rtl="0">
                        <a:spcBef>
                          <a:spcPts val="0"/>
                        </a:spcBef>
                        <a:spcAft>
                          <a:spcPts val="0"/>
                        </a:spcAft>
                        <a:buNone/>
                      </a:pPr>
                      <a:r>
                        <a:rPr lang="en-US" sz="1800"/>
                        <a:t>Sid</a:t>
                      </a:r>
                      <a:endParaRPr sz="1800"/>
                    </a:p>
                  </a:txBody>
                  <a:tcPr marL="91400" marR="91400" marT="45700" marB="45700"/>
                </a:tc>
                <a:tc>
                  <a:txBody>
                    <a:bodyPr/>
                    <a:lstStyle/>
                    <a:p>
                      <a:pPr marL="0" marR="0" lvl="0" indent="0" algn="l" rtl="0">
                        <a:spcBef>
                          <a:spcPts val="0"/>
                        </a:spcBef>
                        <a:spcAft>
                          <a:spcPts val="0"/>
                        </a:spcAft>
                        <a:buNone/>
                      </a:pPr>
                      <a:r>
                        <a:rPr lang="en-US" sz="1800"/>
                        <a:t>Sname</a:t>
                      </a:r>
                      <a:endParaRPr sz="1800"/>
                    </a:p>
                  </a:txBody>
                  <a:tcPr marL="91400" marR="91400" marT="45700" marB="45700"/>
                </a:tc>
                <a:tc>
                  <a:txBody>
                    <a:bodyPr/>
                    <a:lstStyle/>
                    <a:p>
                      <a:pPr marL="0" marR="0" lvl="0" indent="0" algn="l" rtl="0">
                        <a:spcBef>
                          <a:spcPts val="0"/>
                        </a:spcBef>
                        <a:spcAft>
                          <a:spcPts val="0"/>
                        </a:spcAft>
                        <a:buNone/>
                      </a:pPr>
                      <a:r>
                        <a:rPr lang="en-US" sz="1800"/>
                        <a:t>Cid</a:t>
                      </a:r>
                      <a:endParaRPr sz="1800"/>
                    </a:p>
                  </a:txBody>
                  <a:tcPr marL="91400" marR="91400" marT="45700" marB="45700"/>
                </a:tc>
                <a:extLst>
                  <a:ext uri="{0D108BD9-81ED-4DB2-BD59-A6C34878D82A}">
                    <a16:rowId xmlns:a16="http://schemas.microsoft.com/office/drawing/2014/main" val="10000"/>
                  </a:ext>
                </a:extLst>
              </a:tr>
              <a:tr h="370700">
                <a:tc>
                  <a:txBody>
                    <a:bodyPr/>
                    <a:lstStyle/>
                    <a:p>
                      <a:pPr marL="0" marR="0" lvl="0" indent="0" algn="l" rtl="0">
                        <a:spcBef>
                          <a:spcPts val="0"/>
                        </a:spcBef>
                        <a:spcAft>
                          <a:spcPts val="0"/>
                        </a:spcAft>
                        <a:buNone/>
                      </a:pPr>
                      <a:r>
                        <a:rPr lang="en-US" sz="1800"/>
                        <a:t>S1</a:t>
                      </a:r>
                      <a:endParaRPr sz="1800"/>
                    </a:p>
                  </a:txBody>
                  <a:tcPr marL="91400" marR="91400" marT="45700" marB="45700"/>
                </a:tc>
                <a:tc>
                  <a:txBody>
                    <a:bodyPr/>
                    <a:lstStyle/>
                    <a:p>
                      <a:pPr marL="0" marR="0" lvl="0" indent="0" algn="l" rtl="0">
                        <a:spcBef>
                          <a:spcPts val="0"/>
                        </a:spcBef>
                        <a:spcAft>
                          <a:spcPts val="0"/>
                        </a:spcAft>
                        <a:buNone/>
                      </a:pPr>
                      <a:r>
                        <a:rPr lang="en-US" sz="1800"/>
                        <a:t>A</a:t>
                      </a:r>
                      <a:endParaRPr sz="1800"/>
                    </a:p>
                  </a:txBody>
                  <a:tcPr marL="91400" marR="91400" marT="45700" marB="45700"/>
                </a:tc>
                <a:tc>
                  <a:txBody>
                    <a:bodyPr/>
                    <a:lstStyle/>
                    <a:p>
                      <a:pPr marL="0" marR="0" lvl="0" indent="0" algn="l" rtl="0">
                        <a:spcBef>
                          <a:spcPts val="0"/>
                        </a:spcBef>
                        <a:spcAft>
                          <a:spcPts val="0"/>
                        </a:spcAft>
                        <a:buNone/>
                      </a:pPr>
                      <a:r>
                        <a:rPr lang="en-US" sz="1800"/>
                        <a:t>C1</a:t>
                      </a:r>
                      <a:endParaRPr sz="1800"/>
                    </a:p>
                  </a:txBody>
                  <a:tcPr marL="91400" marR="91400" marT="45700" marB="45700"/>
                </a:tc>
                <a:extLst>
                  <a:ext uri="{0D108BD9-81ED-4DB2-BD59-A6C34878D82A}">
                    <a16:rowId xmlns:a16="http://schemas.microsoft.com/office/drawing/2014/main" val="10001"/>
                  </a:ext>
                </a:extLst>
              </a:tr>
              <a:tr h="370700">
                <a:tc>
                  <a:txBody>
                    <a:bodyPr/>
                    <a:lstStyle/>
                    <a:p>
                      <a:pPr marL="0" marR="0" lvl="0" indent="0" algn="l" rtl="0">
                        <a:spcBef>
                          <a:spcPts val="0"/>
                        </a:spcBef>
                        <a:spcAft>
                          <a:spcPts val="0"/>
                        </a:spcAft>
                        <a:buNone/>
                      </a:pPr>
                      <a:r>
                        <a:rPr lang="en-US" sz="1800"/>
                        <a:t>S1</a:t>
                      </a:r>
                      <a:endParaRPr sz="1800"/>
                    </a:p>
                  </a:txBody>
                  <a:tcPr marL="91400" marR="91400" marT="45700" marB="45700"/>
                </a:tc>
                <a:tc>
                  <a:txBody>
                    <a:bodyPr/>
                    <a:lstStyle/>
                    <a:p>
                      <a:pPr marL="0" marR="0" lvl="0" indent="0" algn="l" rtl="0">
                        <a:spcBef>
                          <a:spcPts val="0"/>
                        </a:spcBef>
                        <a:spcAft>
                          <a:spcPts val="0"/>
                        </a:spcAft>
                        <a:buNone/>
                      </a:pPr>
                      <a:r>
                        <a:rPr lang="en-US" sz="1800"/>
                        <a:t>A</a:t>
                      </a:r>
                      <a:endParaRPr sz="1800"/>
                    </a:p>
                  </a:txBody>
                  <a:tcPr marL="91400" marR="91400" marT="45700" marB="45700"/>
                </a:tc>
                <a:tc>
                  <a:txBody>
                    <a:bodyPr/>
                    <a:lstStyle/>
                    <a:p>
                      <a:pPr marL="0" marR="0" lvl="0" indent="0" algn="l" rtl="0">
                        <a:spcBef>
                          <a:spcPts val="0"/>
                        </a:spcBef>
                        <a:spcAft>
                          <a:spcPts val="0"/>
                        </a:spcAft>
                        <a:buNone/>
                      </a:pPr>
                      <a:r>
                        <a:rPr lang="en-US" sz="1800"/>
                        <a:t>C2</a:t>
                      </a:r>
                      <a:endParaRPr sz="1800"/>
                    </a:p>
                  </a:txBody>
                  <a:tcPr marL="91400" marR="91400" marT="45700" marB="45700"/>
                </a:tc>
                <a:extLst>
                  <a:ext uri="{0D108BD9-81ED-4DB2-BD59-A6C34878D82A}">
                    <a16:rowId xmlns:a16="http://schemas.microsoft.com/office/drawing/2014/main" val="10002"/>
                  </a:ext>
                </a:extLst>
              </a:tr>
              <a:tr h="370700">
                <a:tc>
                  <a:txBody>
                    <a:bodyPr/>
                    <a:lstStyle/>
                    <a:p>
                      <a:pPr marL="0" marR="0" lvl="0" indent="0" algn="l" rtl="0">
                        <a:spcBef>
                          <a:spcPts val="0"/>
                        </a:spcBef>
                        <a:spcAft>
                          <a:spcPts val="0"/>
                        </a:spcAft>
                        <a:buNone/>
                      </a:pPr>
                      <a:r>
                        <a:rPr lang="en-US" sz="1800"/>
                        <a:t>S2</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C2</a:t>
                      </a:r>
                      <a:endParaRPr sz="1800"/>
                    </a:p>
                  </a:txBody>
                  <a:tcPr marL="91400" marR="91400" marT="45700" marB="45700"/>
                </a:tc>
                <a:extLst>
                  <a:ext uri="{0D108BD9-81ED-4DB2-BD59-A6C34878D82A}">
                    <a16:rowId xmlns:a16="http://schemas.microsoft.com/office/drawing/2014/main" val="10003"/>
                  </a:ext>
                </a:extLst>
              </a:tr>
              <a:tr h="370700">
                <a:tc>
                  <a:txBody>
                    <a:bodyPr/>
                    <a:lstStyle/>
                    <a:p>
                      <a:pPr marL="0" marR="0" lvl="0" indent="0" algn="l" rtl="0">
                        <a:spcBef>
                          <a:spcPts val="0"/>
                        </a:spcBef>
                        <a:spcAft>
                          <a:spcPts val="0"/>
                        </a:spcAft>
                        <a:buNone/>
                      </a:pPr>
                      <a:r>
                        <a:rPr lang="en-US" sz="1800"/>
                        <a:t>S2</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C3</a:t>
                      </a:r>
                      <a:endParaRPr sz="1800"/>
                    </a:p>
                  </a:txBody>
                  <a:tcPr marL="91400" marR="91400" marT="45700" marB="45700"/>
                </a:tc>
                <a:extLst>
                  <a:ext uri="{0D108BD9-81ED-4DB2-BD59-A6C34878D82A}">
                    <a16:rowId xmlns:a16="http://schemas.microsoft.com/office/drawing/2014/main" val="10004"/>
                  </a:ext>
                </a:extLst>
              </a:tr>
              <a:tr h="370700">
                <a:tc>
                  <a:txBody>
                    <a:bodyPr/>
                    <a:lstStyle/>
                    <a:p>
                      <a:pPr marL="0" marR="0" lvl="0" indent="0" algn="l" rtl="0">
                        <a:spcBef>
                          <a:spcPts val="0"/>
                        </a:spcBef>
                        <a:spcAft>
                          <a:spcPts val="0"/>
                        </a:spcAft>
                        <a:buNone/>
                      </a:pPr>
                      <a:r>
                        <a:rPr lang="en-US" sz="1800"/>
                        <a:t>S3</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C3</a:t>
                      </a:r>
                      <a:endParaRPr sz="1800"/>
                    </a:p>
                  </a:txBody>
                  <a:tcPr marL="91400" marR="91400" marT="45700" marB="45700"/>
                </a:tc>
                <a:extLst>
                  <a:ext uri="{0D108BD9-81ED-4DB2-BD59-A6C34878D82A}">
                    <a16:rowId xmlns:a16="http://schemas.microsoft.com/office/drawing/2014/main" val="10005"/>
                  </a:ext>
                </a:extLst>
              </a:tr>
              <a:tr h="370700">
                <a:tc>
                  <a:txBody>
                    <a:bodyPr/>
                    <a:lstStyle/>
                    <a:p>
                      <a:pPr marL="0" marR="0" lvl="0" indent="0" algn="l" rtl="0">
                        <a:spcBef>
                          <a:spcPts val="0"/>
                        </a:spcBef>
                        <a:spcAft>
                          <a:spcPts val="0"/>
                        </a:spcAft>
                        <a:buNone/>
                      </a:pPr>
                      <a:r>
                        <a:rPr lang="en-US" sz="1800"/>
                        <a:t>S3</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C2</a:t>
                      </a:r>
                      <a:endParaRPr sz="1800"/>
                    </a:p>
                  </a:txBody>
                  <a:tcPr marL="91400" marR="91400" marT="45700" marB="45700"/>
                </a:tc>
                <a:extLst>
                  <a:ext uri="{0D108BD9-81ED-4DB2-BD59-A6C34878D82A}">
                    <a16:rowId xmlns:a16="http://schemas.microsoft.com/office/drawing/2014/main" val="10006"/>
                  </a:ext>
                </a:extLst>
              </a:tr>
              <a:tr h="370700">
                <a:tc>
                  <a:txBody>
                    <a:bodyPr/>
                    <a:lstStyle/>
                    <a:p>
                      <a:pPr marL="0" marR="0" lvl="0" indent="0" algn="l" rtl="0">
                        <a:spcBef>
                          <a:spcPts val="0"/>
                        </a:spcBef>
                        <a:spcAft>
                          <a:spcPts val="0"/>
                        </a:spcAft>
                        <a:buNone/>
                      </a:pPr>
                      <a:r>
                        <a:rPr lang="en-US" sz="1800"/>
                        <a:t>S3</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C3</a:t>
                      </a:r>
                      <a:endParaRPr sz="1800"/>
                    </a:p>
                  </a:txBody>
                  <a:tcPr marL="91400" marR="91400" marT="45700" marB="45700"/>
                </a:tc>
                <a:extLst>
                  <a:ext uri="{0D108BD9-81ED-4DB2-BD59-A6C34878D82A}">
                    <a16:rowId xmlns:a16="http://schemas.microsoft.com/office/drawing/2014/main" val="10007"/>
                  </a:ext>
                </a:extLst>
              </a:tr>
            </a:tbl>
          </a:graphicData>
        </a:graphic>
      </p:graphicFrame>
      <p:sp>
        <p:nvSpPr>
          <p:cNvPr id="1501" name="Google Shape;1501;p94"/>
          <p:cNvSpPr/>
          <p:nvPr/>
        </p:nvSpPr>
        <p:spPr>
          <a:xfrm>
            <a:off x="5003800" y="4657725"/>
            <a:ext cx="615950" cy="211138"/>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2" name="Google Shape;1502;p94"/>
          <p:cNvSpPr txBox="1"/>
          <p:nvPr/>
        </p:nvSpPr>
        <p:spPr>
          <a:xfrm>
            <a:off x="395288" y="5808663"/>
            <a:ext cx="8640762" cy="8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{SidCid}: key</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1</a:t>
            </a:r>
            <a:r>
              <a:rPr lang="en-US" sz="2400" b="1" i="0" u="none" strike="noStrike" cap="none">
                <a:solidFill>
                  <a:srgbClr val="202124"/>
                </a:solidFill>
                <a:latin typeface="Arial"/>
                <a:ea typeface="Arial"/>
                <a:cs typeface="Arial"/>
                <a:sym typeface="Arial"/>
              </a:rPr>
              <a:t>⋈</a:t>
            </a: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000" b="0" i="0" u="none" strike="noStrike" cap="none">
                <a:solidFill>
                  <a:srgbClr val="202124"/>
                </a:solidFill>
                <a:latin typeface="Arial"/>
                <a:ea typeface="Arial"/>
                <a:cs typeface="Arial"/>
                <a:sym typeface="Arial"/>
              </a:rPr>
              <a:t>⊃ </a:t>
            </a:r>
            <a:r>
              <a:rPr lang="en-US" sz="2200" b="1" i="0" u="none" strike="noStrike" cap="none">
                <a:solidFill>
                  <a:srgbClr val="000000"/>
                </a:solidFill>
                <a:latin typeface="Calibri"/>
                <a:ea typeface="Calibri"/>
                <a:cs typeface="Calibri"/>
                <a:sym typeface="Calibri"/>
              </a:rPr>
              <a:t>R, so LOSSY JOIN DECOMPOSTION. </a:t>
            </a:r>
            <a:endParaRPr sz="2200" b="1" i="0" u="none" strike="noStrike" cap="none">
              <a:solidFill>
                <a:schemeClr val="dk1"/>
              </a:solidFill>
              <a:latin typeface="Calibri"/>
              <a:ea typeface="Calibri"/>
              <a:cs typeface="Calibri"/>
              <a:sym typeface="Calibri"/>
            </a:endParaRPr>
          </a:p>
        </p:txBody>
      </p:sp>
      <p:sp>
        <p:nvSpPr>
          <p:cNvPr id="1503" name="Google Shape;1503;p94"/>
          <p:cNvSpPr txBox="1"/>
          <p:nvPr/>
        </p:nvSpPr>
        <p:spPr>
          <a:xfrm>
            <a:off x="395288" y="5437188"/>
            <a:ext cx="2128837"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i="0" u="none" strike="noStrike" cap="none">
                <a:solidFill>
                  <a:schemeClr val="dk1"/>
                </a:solidFill>
                <a:latin typeface="Calibri"/>
                <a:ea typeface="Calibri"/>
                <a:cs typeface="Calibri"/>
                <a:sym typeface="Calibri"/>
              </a:rPr>
              <a:t> {Sid}: key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pic>
        <p:nvPicPr>
          <p:cNvPr id="1508" name="Google Shape;1508;p9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09" name="Google Shape;1509;p9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10" name="Google Shape;1510;p9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11" name="Google Shape;1511;p9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12" name="Google Shape;1512;p9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13" name="Google Shape;1513;p95"/>
          <p:cNvSpPr txBox="1"/>
          <p:nvPr/>
        </p:nvSpPr>
        <p:spPr>
          <a:xfrm>
            <a:off x="190500" y="2492375"/>
            <a:ext cx="8763000" cy="44418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Lossless join Decomposition: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Common attribute should be the candidate key of one of the table.</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Relational schema R with FD set F decomposed into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&amp;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Decomposition is lossless if and only if, </a:t>
            </a:r>
            <a:endParaRPr/>
          </a:p>
          <a:p>
            <a:pPr marL="0" marR="0" lvl="0" indent="-139700" algn="l" rtl="0">
              <a:spcBef>
                <a:spcPts val="0"/>
              </a:spcBef>
              <a:spcAft>
                <a:spcPts val="0"/>
              </a:spcAft>
              <a:buClr>
                <a:srgbClr val="000000"/>
              </a:buClr>
              <a:buSzPts val="2200"/>
              <a:buFont typeface="Calibri"/>
              <a:buAutoNum type="alphaLcParenR"/>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      </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 Candidate key for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OR</a:t>
            </a:r>
            <a:endParaRPr sz="2200" b="1" i="0" u="none" strike="noStrike" cap="none" baseline="-25000">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AutoNum type="alphaLcParenR"/>
            </a:pP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 Candidate key for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Union of attributes of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must be equal to the attributes of R. </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Intersection of attributes in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must not be NULL.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pic>
        <p:nvPicPr>
          <p:cNvPr id="1518" name="Google Shape;1518;p9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19" name="Google Shape;1519;p9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20" name="Google Shape;1520;p9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21" name="Google Shape;1521;p9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22" name="Google Shape;1522;p9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23" name="Google Shape;1523;p96"/>
          <p:cNvSpPr txBox="1"/>
          <p:nvPr/>
        </p:nvSpPr>
        <p:spPr>
          <a:xfrm>
            <a:off x="190500" y="2565400"/>
            <a:ext cx="8845550" cy="584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a:pPr>
            <a:r>
              <a:rPr lang="en-US" sz="2200" b="0" i="0" u="none" strike="noStrike" cap="none">
                <a:solidFill>
                  <a:srgbClr val="000000"/>
                </a:solidFill>
                <a:latin typeface="Calibri"/>
                <a:ea typeface="Calibri"/>
                <a:cs typeface="Calibri"/>
                <a:sym typeface="Calibri"/>
              </a:rPr>
              <a:t>D = { ABC, CD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Here, union of attributes of R</a:t>
            </a:r>
            <a:r>
              <a:rPr lang="en-US" sz="2200" b="0" i="0" u="none" strike="noStrike" cap="none" baseline="-25000">
                <a:solidFill>
                  <a:srgbClr val="202124"/>
                </a:solidFill>
                <a:latin typeface="Calibri"/>
                <a:ea typeface="Calibri"/>
                <a:cs typeface="Calibri"/>
                <a:sym typeface="Calibri"/>
              </a:rPr>
              <a:t>1 </a:t>
            </a:r>
            <a:r>
              <a:rPr lang="en-US" sz="2200" b="0" i="0" u="none" strike="noStrike" cap="none">
                <a:solidFill>
                  <a:srgbClr val="202124"/>
                </a:solidFill>
                <a:latin typeface="Calibri"/>
                <a:ea typeface="Calibri"/>
                <a:cs typeface="Calibri"/>
                <a:sym typeface="Calibri"/>
              </a:rPr>
              <a:t>and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 is not equal to attributes of R. </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lossy join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pic>
        <p:nvPicPr>
          <p:cNvPr id="1528" name="Google Shape;1528;p9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29" name="Google Shape;1529;p9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30" name="Google Shape;1530;p9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31" name="Google Shape;1531;p9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32" name="Google Shape;1532;p9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33" name="Google Shape;1533;p97"/>
          <p:cNvSpPr txBox="1"/>
          <p:nvPr/>
        </p:nvSpPr>
        <p:spPr>
          <a:xfrm>
            <a:off x="190500" y="2565400"/>
            <a:ext cx="8845550" cy="528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2"/>
            </a:pPr>
            <a:r>
              <a:rPr lang="en-US" sz="2200" b="0" i="0" u="none" strike="noStrike" cap="none">
                <a:solidFill>
                  <a:srgbClr val="000000"/>
                </a:solidFill>
                <a:latin typeface="Calibri"/>
                <a:ea typeface="Calibri"/>
                <a:cs typeface="Calibri"/>
                <a:sym typeface="Calibri"/>
              </a:rPr>
              <a:t>D = { ABC, 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Here, </a:t>
            </a:r>
            <a:r>
              <a:rPr lang="en-US" sz="2200" b="0" i="0" u="none" strike="noStrike" cap="none">
                <a:solidFill>
                  <a:srgbClr val="000000"/>
                </a:solidFill>
                <a:latin typeface="Calibri"/>
                <a:ea typeface="Calibri"/>
                <a:cs typeface="Calibri"/>
                <a:sym typeface="Calibri"/>
              </a:rPr>
              <a:t>Intersection of attributes in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is NULL. </a:t>
            </a:r>
            <a:endParaRPr sz="2200" b="0" i="0" u="none" strike="noStrike" cap="none">
              <a:solidFill>
                <a:srgbClr val="202124"/>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lossy join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pic>
        <p:nvPicPr>
          <p:cNvPr id="1538" name="Google Shape;1538;p9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39" name="Google Shape;1539;p9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40" name="Google Shape;1540;p9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41" name="Google Shape;1541;p9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42" name="Google Shape;1542;p9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43" name="Google Shape;1543;p98"/>
          <p:cNvSpPr txBox="1"/>
          <p:nvPr/>
        </p:nvSpPr>
        <p:spPr>
          <a:xfrm>
            <a:off x="190500" y="2565400"/>
            <a:ext cx="8845550" cy="6186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3"/>
            </a:pPr>
            <a:r>
              <a:rPr lang="en-US" sz="2200" b="0" i="0" u="none" strike="noStrike" cap="none">
                <a:solidFill>
                  <a:srgbClr val="000000"/>
                </a:solidFill>
                <a:latin typeface="Calibri"/>
                <a:ea typeface="Calibri"/>
                <a:cs typeface="Calibri"/>
                <a:sym typeface="Calibri"/>
              </a:rPr>
              <a:t>D = { ABC, CDE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(CDE)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CD is NOT candidate key for either of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&amp; R</a:t>
            </a:r>
            <a:r>
              <a:rPr lang="en-US" sz="2200" b="0" i="0" u="none" strike="noStrike" cap="none" baseline="-25000">
                <a:solidFill>
                  <a:srgbClr val="000000"/>
                </a:solidFill>
                <a:latin typeface="Calibri"/>
                <a:ea typeface="Calibri"/>
                <a:cs typeface="Calibri"/>
                <a:sym typeface="Calibri"/>
              </a:rPr>
              <a:t>2.</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lossy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pic>
        <p:nvPicPr>
          <p:cNvPr id="1548" name="Google Shape;1548;p9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49" name="Google Shape;1549;p9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50" name="Google Shape;1550;p9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51" name="Google Shape;1551;p9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52" name="Google Shape;1552;p9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53" name="Google Shape;1553;p99"/>
          <p:cNvSpPr txBox="1"/>
          <p:nvPr/>
        </p:nvSpPr>
        <p:spPr>
          <a:xfrm>
            <a:off x="190500" y="2565400"/>
            <a:ext cx="8845550" cy="6186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4"/>
            </a:pPr>
            <a:r>
              <a:rPr lang="en-US" sz="2200" b="0" i="0" u="none" strike="noStrike" cap="none">
                <a:solidFill>
                  <a:srgbClr val="000000"/>
                </a:solidFill>
                <a:latin typeface="Calibri"/>
                <a:ea typeface="Calibri"/>
                <a:cs typeface="Calibri"/>
                <a:sym typeface="Calibri"/>
              </a:rPr>
              <a:t>D = { ABCD, BE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(ABCD)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(BE) = B</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[B]</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B,E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CD is candidate key for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(BE)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lossless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pic>
        <p:nvPicPr>
          <p:cNvPr id="1558" name="Google Shape;1558;p10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59" name="Google Shape;1559;p10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60" name="Google Shape;1560;p10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61" name="Google Shape;1561;p10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62" name="Google Shape;1562;p10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63" name="Google Shape;1563;p100"/>
          <p:cNvSpPr txBox="1"/>
          <p:nvPr/>
        </p:nvSpPr>
        <p:spPr>
          <a:xfrm>
            <a:off x="190500" y="2565400"/>
            <a:ext cx="8845550" cy="6186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5"/>
            </a:pPr>
            <a:r>
              <a:rPr lang="en-US" sz="2200" b="0" i="0" u="none" strike="noStrike" cap="none">
                <a:solidFill>
                  <a:srgbClr val="000000"/>
                </a:solidFill>
                <a:latin typeface="Calibri"/>
                <a:ea typeface="Calibri"/>
                <a:cs typeface="Calibri"/>
                <a:sym typeface="Calibri"/>
              </a:rPr>
              <a:t>D = { ABC, ABDE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(ABDE) = AB</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[AB]</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A,B,C,D,E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AB is candidate key for both tables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(ABC) 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(ABDE)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lossless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pic>
        <p:nvPicPr>
          <p:cNvPr id="1568" name="Google Shape;1568;p10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69" name="Google Shape;1569;p10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70" name="Google Shape;1570;p10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71" name="Google Shape;1571;p10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72" name="Google Shape;1572;p10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73" name="Google Shape;1573;p101"/>
          <p:cNvSpPr txBox="1"/>
          <p:nvPr/>
        </p:nvSpPr>
        <p:spPr>
          <a:xfrm>
            <a:off x="190500" y="2565400"/>
            <a:ext cx="8845550" cy="75707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6"/>
            </a:pPr>
            <a:r>
              <a:rPr lang="en-US" sz="2200" b="0" i="0" u="none" strike="noStrike" cap="none">
                <a:solidFill>
                  <a:srgbClr val="000000"/>
                </a:solidFill>
                <a:latin typeface="Calibri"/>
                <a:ea typeface="Calibri"/>
                <a:cs typeface="Calibri"/>
                <a:sym typeface="Calibri"/>
              </a:rPr>
              <a:t>D = { ABC, CD, BE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CD is candidate key for either of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(CD)</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(ABCD)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3</a:t>
            </a:r>
            <a:r>
              <a:rPr lang="en-US" sz="2200" b="0" i="0" u="none" strike="noStrike" cap="none">
                <a:solidFill>
                  <a:srgbClr val="202124"/>
                </a:solidFill>
                <a:latin typeface="Calibri"/>
                <a:ea typeface="Calibri"/>
                <a:cs typeface="Calibri"/>
                <a:sym typeface="Calibri"/>
              </a:rPr>
              <a:t>(BE) = B, [B]</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B,E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B is candidate key for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(BE)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Hence, this decomposition is lossless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8" name="Google Shape;1578;p10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79" name="Google Shape;1579;p10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80" name="Google Shape;1580;p10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81" name="Google Shape;1581;p10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82" name="Google Shape;1582;p10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83" name="Google Shape;1583;p102"/>
          <p:cNvSpPr txBox="1"/>
          <p:nvPr/>
        </p:nvSpPr>
        <p:spPr>
          <a:xfrm>
            <a:off x="190500" y="2565400"/>
            <a:ext cx="8845550" cy="7910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7"/>
            </a:pPr>
            <a:r>
              <a:rPr lang="en-US" sz="2200" b="0" i="0" u="none" strike="noStrike" cap="none">
                <a:solidFill>
                  <a:srgbClr val="000000"/>
                </a:solidFill>
                <a:latin typeface="Calibri"/>
                <a:ea typeface="Calibri"/>
                <a:cs typeface="Calibri"/>
                <a:sym typeface="Calibri"/>
              </a:rPr>
              <a:t>D = { ABC, CD, 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CD is candidate key for either of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(CD)</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(ABCD)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3</a:t>
            </a:r>
            <a:r>
              <a:rPr lang="en-US" sz="2200" b="0" i="0" u="none" strike="noStrike" cap="none">
                <a:solidFill>
                  <a:srgbClr val="202124"/>
                </a:solidFill>
                <a:latin typeface="Calibri"/>
                <a:ea typeface="Calibri"/>
                <a:cs typeface="Calibri"/>
                <a:sym typeface="Calibri"/>
              </a:rPr>
              <a:t>(DE) = D, [D]</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D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D is NOT candidate key for any table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Hence, this decomposition is lossy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1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48" name="Google Shape;348;p1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49" name="Google Shape;349;p12"/>
          <p:cNvSpPr txBox="1"/>
          <p:nvPr/>
        </p:nvSpPr>
        <p:spPr>
          <a:xfrm>
            <a:off x="190500" y="2286000"/>
            <a:ext cx="8739188" cy="10160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Sql3 includes data definition and management techniques form object-oriented DBMS, with taking care of relational DBMS platform.</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DBMS which supports SQL3 are known as Object-relational or OR-DBMS.</a:t>
            </a:r>
            <a:endParaRPr sz="2000" b="0" i="0" u="none" strike="noStrike" cap="none">
              <a:solidFill>
                <a:schemeClr val="dk1"/>
              </a:solidFill>
              <a:latin typeface="Calibri"/>
              <a:ea typeface="Calibri"/>
              <a:cs typeface="Calibri"/>
              <a:sym typeface="Calibri"/>
            </a:endParaRPr>
          </a:p>
        </p:txBody>
      </p:sp>
      <p:sp>
        <p:nvSpPr>
          <p:cNvPr id="350" name="Google Shape;350;p1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1" name="Google Shape;351;p1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SQL3</a:t>
            </a:r>
            <a:endParaRPr sz="3000" b="1" i="0" u="none" strike="noStrike" cap="none">
              <a:solidFill>
                <a:schemeClr val="lt1"/>
              </a:solidFill>
              <a:latin typeface="Calibri"/>
              <a:ea typeface="Calibri"/>
              <a:cs typeface="Calibri"/>
              <a:sym typeface="Calibri"/>
            </a:endParaRPr>
          </a:p>
        </p:txBody>
      </p:sp>
      <p:sp>
        <p:nvSpPr>
          <p:cNvPr id="352" name="Google Shape;352;p12"/>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pic>
        <p:nvPicPr>
          <p:cNvPr id="1588" name="Google Shape;1588;p10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589" name="Google Shape;1589;p103" descr="C:\Users\parul\Desktop\Untitled-1.png"/>
          <p:cNvPicPr preferRelativeResize="0"/>
          <p:nvPr/>
        </p:nvPicPr>
        <p:blipFill rotWithShape="1">
          <a:blip r:embed="rId4">
            <a:alphaModFix/>
          </a:blip>
          <a:srcRect/>
          <a:stretch/>
        </p:blipFill>
        <p:spPr>
          <a:xfrm>
            <a:off x="1857375" y="2571750"/>
            <a:ext cx="5430838" cy="2803525"/>
          </a:xfrm>
          <a:prstGeom prst="rect">
            <a:avLst/>
          </a:prstGeom>
          <a:noFill/>
          <a:ln>
            <a:noFill/>
          </a:ln>
        </p:spPr>
      </p:pic>
      <p:sp>
        <p:nvSpPr>
          <p:cNvPr id="1590" name="Google Shape;1590;p103"/>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1" name="Google Shape;1591;p103"/>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0"/>
              <a:buFont typeface="Arial"/>
              <a:buNone/>
            </a:pPr>
            <a:r>
              <a:rPr lang="en-US" sz="3500" b="1" i="0" u="none" strike="noStrike" cap="none">
                <a:solidFill>
                  <a:srgbClr val="FFFFFF"/>
                </a:solidFill>
                <a:latin typeface="Calibri"/>
                <a:ea typeface="Calibri"/>
                <a:cs typeface="Calibri"/>
                <a:sym typeface="Calibri"/>
              </a:rPr>
              <a:t>Query Processing and Optimization</a:t>
            </a:r>
            <a:endParaRPr/>
          </a:p>
        </p:txBody>
      </p:sp>
      <p:sp>
        <p:nvSpPr>
          <p:cNvPr id="1592" name="Google Shape;1592;p103"/>
          <p:cNvSpPr/>
          <p:nvPr/>
        </p:nvSpPr>
        <p:spPr>
          <a:xfrm>
            <a:off x="1714500" y="3000374"/>
            <a:ext cx="5715000" cy="7143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000000"/>
                </a:solidFill>
                <a:latin typeface="Calibri"/>
                <a:ea typeface="Calibri"/>
                <a:cs typeface="Calibri"/>
                <a:sym typeface="Calibri"/>
              </a:rPr>
              <a:t>Section - 3</a:t>
            </a:r>
            <a:endParaRPr/>
          </a:p>
          <a:p>
            <a:pPr marL="0" marR="0" lvl="0" indent="0" algn="ctr" rtl="0">
              <a:lnSpc>
                <a:spcPct val="100000"/>
              </a:lnSpc>
              <a:spcBef>
                <a:spcPts val="0"/>
              </a:spcBef>
              <a:spcAft>
                <a:spcPts val="0"/>
              </a:spcAft>
              <a:buClr>
                <a:schemeClr val="dk1"/>
              </a:buClr>
              <a:buSzPts val="3500"/>
              <a:buFont typeface="Arial"/>
              <a:buNone/>
            </a:pPr>
            <a:endParaRPr sz="3500" b="1" i="0" u="none" strike="noStrike" cap="none">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pic>
        <p:nvPicPr>
          <p:cNvPr id="1597" name="Google Shape;1597;p10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598" name="Google Shape;1598;p10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599" name="Google Shape;1599;p10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0" name="Google Shape;1600;p10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Topics</a:t>
            </a:r>
            <a:endParaRPr sz="3000" b="1" i="0" u="none" strike="noStrike" cap="none">
              <a:solidFill>
                <a:srgbClr val="FFFFFF"/>
              </a:solidFill>
              <a:latin typeface="Calibri"/>
              <a:ea typeface="Calibri"/>
              <a:cs typeface="Calibri"/>
              <a:sym typeface="Calibri"/>
            </a:endParaRPr>
          </a:p>
        </p:txBody>
      </p:sp>
      <p:sp>
        <p:nvSpPr>
          <p:cNvPr id="1601" name="Google Shape;1601;p104"/>
          <p:cNvSpPr txBox="1"/>
          <p:nvPr/>
        </p:nvSpPr>
        <p:spPr>
          <a:xfrm>
            <a:off x="190500" y="2324805"/>
            <a:ext cx="8763000" cy="28007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processing</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Steps in query processing</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Measures of query cost</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Selection operation</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Evaluation of expressions</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optimization</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Transformation of relational expressions</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Sorting and join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pic>
        <p:nvPicPr>
          <p:cNvPr id="1606" name="Google Shape;1606;p10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07" name="Google Shape;1607;p10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08" name="Google Shape;1608;p10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9" name="Google Shape;1609;p10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Query Processing</a:t>
            </a:r>
            <a:endParaRPr sz="3000" b="1" i="0" u="none" strike="noStrike" cap="none">
              <a:solidFill>
                <a:srgbClr val="FFFFFF"/>
              </a:solidFill>
              <a:latin typeface="Calibri"/>
              <a:ea typeface="Calibri"/>
              <a:cs typeface="Calibri"/>
              <a:sym typeface="Calibri"/>
            </a:endParaRPr>
          </a:p>
        </p:txBody>
      </p:sp>
      <p:sp>
        <p:nvSpPr>
          <p:cNvPr id="1610" name="Google Shape;1610;p105"/>
          <p:cNvSpPr txBox="1"/>
          <p:nvPr/>
        </p:nvSpPr>
        <p:spPr>
          <a:xfrm>
            <a:off x="190500" y="2324805"/>
            <a:ext cx="8763000" cy="34778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Processing</a:t>
            </a:r>
            <a:r>
              <a:rPr lang="en-US" sz="2200" b="0" i="0" u="none" strike="noStrike" cap="none">
                <a:solidFill>
                  <a:srgbClr val="000000"/>
                </a:solidFill>
                <a:latin typeface="Calibri"/>
                <a:ea typeface="Calibri"/>
                <a:cs typeface="Calibri"/>
                <a:sym typeface="Calibri"/>
              </a:rPr>
              <a:t> is process to convert high level queries to low level so machine can understand and perform the action that are requested by the user.</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 is used to extract data from database and to fetch data it takes three steps:</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Parsing and Translation</a:t>
            </a:r>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Optimization</a:t>
            </a:r>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Evaluation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106" descr="C:\Users\parul\Desktop\Untitled-1.png"/>
          <p:cNvPicPr preferRelativeResize="0"/>
          <p:nvPr/>
        </p:nvPicPr>
        <p:blipFill rotWithShape="1">
          <a:blip r:embed="rId3">
            <a:alphaModFix/>
          </a:blip>
          <a:srcRect/>
          <a:stretch/>
        </p:blipFill>
        <p:spPr>
          <a:xfrm>
            <a:off x="1856581" y="2027237"/>
            <a:ext cx="5430838" cy="2803525"/>
          </a:xfrm>
          <a:prstGeom prst="rect">
            <a:avLst/>
          </a:prstGeom>
          <a:noFill/>
          <a:ln>
            <a:noFill/>
          </a:ln>
        </p:spPr>
      </p:pic>
      <p:sp>
        <p:nvSpPr>
          <p:cNvPr id="1616" name="Google Shape;1616;p106"/>
          <p:cNvSpPr/>
          <p:nvPr/>
        </p:nvSpPr>
        <p:spPr>
          <a:xfrm>
            <a:off x="0" y="-5638"/>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7" name="Google Shape;1617;p106"/>
          <p:cNvSpPr/>
          <p:nvPr/>
        </p:nvSpPr>
        <p:spPr>
          <a:xfrm>
            <a:off x="190500" y="38812"/>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Steps in Query Processing</a:t>
            </a:r>
            <a:endParaRPr sz="3000" b="1" i="0" u="none" strike="noStrike" cap="none">
              <a:solidFill>
                <a:srgbClr val="FFFFFF"/>
              </a:solidFill>
              <a:latin typeface="Calibri"/>
              <a:ea typeface="Calibri"/>
              <a:cs typeface="Calibri"/>
              <a:sym typeface="Calibri"/>
            </a:endParaRPr>
          </a:p>
        </p:txBody>
      </p:sp>
      <p:sp>
        <p:nvSpPr>
          <p:cNvPr id="1618" name="Google Shape;1618;p106"/>
          <p:cNvSpPr/>
          <p:nvPr/>
        </p:nvSpPr>
        <p:spPr>
          <a:xfrm>
            <a:off x="2551531" y="2040992"/>
            <a:ext cx="2590800" cy="1009101"/>
          </a:xfrm>
          <a:prstGeom prst="flowChartDecision">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Parser and translator</a:t>
            </a:r>
            <a:endParaRPr sz="2000" b="0" i="0" u="none" strike="noStrike" cap="none">
              <a:solidFill>
                <a:srgbClr val="000000"/>
              </a:solidFill>
              <a:latin typeface="Calibri"/>
              <a:ea typeface="Calibri"/>
              <a:cs typeface="Calibri"/>
              <a:sym typeface="Calibri"/>
            </a:endParaRPr>
          </a:p>
        </p:txBody>
      </p:sp>
      <p:pic>
        <p:nvPicPr>
          <p:cNvPr id="1619" name="Google Shape;1619;p106" descr="Image result"/>
          <p:cNvPicPr preferRelativeResize="0"/>
          <p:nvPr/>
        </p:nvPicPr>
        <p:blipFill rotWithShape="1">
          <a:blip r:embed="rId4">
            <a:alphaModFix/>
          </a:blip>
          <a:srcRect/>
          <a:stretch/>
        </p:blipFill>
        <p:spPr>
          <a:xfrm>
            <a:off x="448526" y="2283162"/>
            <a:ext cx="532015" cy="532015"/>
          </a:xfrm>
          <a:prstGeom prst="rect">
            <a:avLst/>
          </a:prstGeom>
          <a:noFill/>
          <a:ln>
            <a:noFill/>
          </a:ln>
        </p:spPr>
      </p:pic>
      <p:sp>
        <p:nvSpPr>
          <p:cNvPr id="1620" name="Google Shape;1620;p106"/>
          <p:cNvSpPr/>
          <p:nvPr/>
        </p:nvSpPr>
        <p:spPr>
          <a:xfrm>
            <a:off x="1079789" y="2226519"/>
            <a:ext cx="914400" cy="644119"/>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SQL Query</a:t>
            </a:r>
            <a:endParaRPr sz="2000" b="0" i="0" u="none" strike="noStrike" cap="none">
              <a:solidFill>
                <a:srgbClr val="000000"/>
              </a:solidFill>
              <a:latin typeface="Calibri"/>
              <a:ea typeface="Calibri"/>
              <a:cs typeface="Calibri"/>
              <a:sym typeface="Calibri"/>
            </a:endParaRPr>
          </a:p>
        </p:txBody>
      </p:sp>
      <p:cxnSp>
        <p:nvCxnSpPr>
          <p:cNvPr id="1621" name="Google Shape;1621;p106"/>
          <p:cNvCxnSpPr/>
          <p:nvPr/>
        </p:nvCxnSpPr>
        <p:spPr>
          <a:xfrm rot="10800000" flipH="1">
            <a:off x="2007436" y="2545768"/>
            <a:ext cx="548640" cy="5622"/>
          </a:xfrm>
          <a:prstGeom prst="straightConnector1">
            <a:avLst/>
          </a:prstGeom>
          <a:noFill/>
          <a:ln w="28575" cap="flat" cmpd="sng">
            <a:solidFill>
              <a:srgbClr val="002060"/>
            </a:solidFill>
            <a:prstDash val="solid"/>
            <a:miter lim="800000"/>
            <a:headEnd type="none" w="sm" len="sm"/>
            <a:tailEnd type="triangle" w="med" len="med"/>
          </a:ln>
        </p:spPr>
      </p:cxnSp>
      <p:sp>
        <p:nvSpPr>
          <p:cNvPr id="1622" name="Google Shape;1622;p106"/>
          <p:cNvSpPr/>
          <p:nvPr/>
        </p:nvSpPr>
        <p:spPr>
          <a:xfrm>
            <a:off x="5595331" y="2179782"/>
            <a:ext cx="2194560" cy="731520"/>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Relational algebra </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expression</a:t>
            </a:r>
            <a:endParaRPr sz="2000" b="0" i="0" u="none" strike="noStrike" cap="none">
              <a:solidFill>
                <a:srgbClr val="000000"/>
              </a:solidFill>
              <a:latin typeface="Calibri"/>
              <a:ea typeface="Calibri"/>
              <a:cs typeface="Calibri"/>
              <a:sym typeface="Calibri"/>
            </a:endParaRPr>
          </a:p>
        </p:txBody>
      </p:sp>
      <p:cxnSp>
        <p:nvCxnSpPr>
          <p:cNvPr id="1623" name="Google Shape;1623;p106"/>
          <p:cNvCxnSpPr/>
          <p:nvPr/>
        </p:nvCxnSpPr>
        <p:spPr>
          <a:xfrm rot="10800000" flipH="1">
            <a:off x="5137056" y="2541006"/>
            <a:ext cx="457200" cy="5622"/>
          </a:xfrm>
          <a:prstGeom prst="straightConnector1">
            <a:avLst/>
          </a:prstGeom>
          <a:noFill/>
          <a:ln w="28575" cap="flat" cmpd="sng">
            <a:solidFill>
              <a:srgbClr val="002060"/>
            </a:solidFill>
            <a:prstDash val="solid"/>
            <a:miter lim="800000"/>
            <a:headEnd type="none" w="sm" len="sm"/>
            <a:tailEnd type="triangle" w="med" len="med"/>
          </a:ln>
        </p:spPr>
      </p:cxnSp>
      <p:sp>
        <p:nvSpPr>
          <p:cNvPr id="1624" name="Google Shape;1624;p106"/>
          <p:cNvSpPr/>
          <p:nvPr/>
        </p:nvSpPr>
        <p:spPr>
          <a:xfrm>
            <a:off x="5458171" y="3364392"/>
            <a:ext cx="2468880" cy="731520"/>
          </a:xfrm>
          <a:prstGeom prst="flowChartDecision">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cxnSp>
        <p:nvCxnSpPr>
          <p:cNvPr id="1625" name="Google Shape;1625;p106"/>
          <p:cNvCxnSpPr/>
          <p:nvPr/>
        </p:nvCxnSpPr>
        <p:spPr>
          <a:xfrm rot="-5400000" flipH="1">
            <a:off x="6461200" y="3137091"/>
            <a:ext cx="457200" cy="5622"/>
          </a:xfrm>
          <a:prstGeom prst="straightConnector1">
            <a:avLst/>
          </a:prstGeom>
          <a:noFill/>
          <a:ln w="28575" cap="flat" cmpd="sng">
            <a:solidFill>
              <a:srgbClr val="002060"/>
            </a:solidFill>
            <a:prstDash val="solid"/>
            <a:miter lim="800000"/>
            <a:headEnd type="none" w="sm" len="sm"/>
            <a:tailEnd type="triangle" w="med" len="med"/>
          </a:ln>
        </p:spPr>
      </p:cxnSp>
      <p:sp>
        <p:nvSpPr>
          <p:cNvPr id="1626" name="Google Shape;1626;p106"/>
          <p:cNvSpPr/>
          <p:nvPr/>
        </p:nvSpPr>
        <p:spPr>
          <a:xfrm>
            <a:off x="5778211" y="4537200"/>
            <a:ext cx="1828800" cy="457200"/>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Execution plan</a:t>
            </a:r>
            <a:endParaRPr sz="2000" b="0" i="0" u="none" strike="noStrike" cap="none">
              <a:solidFill>
                <a:srgbClr val="000000"/>
              </a:solidFill>
              <a:latin typeface="Calibri"/>
              <a:ea typeface="Calibri"/>
              <a:cs typeface="Calibri"/>
              <a:sym typeface="Calibri"/>
            </a:endParaRPr>
          </a:p>
        </p:txBody>
      </p:sp>
      <p:sp>
        <p:nvSpPr>
          <p:cNvPr id="1627" name="Google Shape;1627;p106"/>
          <p:cNvSpPr/>
          <p:nvPr/>
        </p:nvSpPr>
        <p:spPr>
          <a:xfrm>
            <a:off x="2462631" y="4261250"/>
            <a:ext cx="2590800" cy="1009101"/>
          </a:xfrm>
          <a:prstGeom prst="flowChartDecision">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Evaluation</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engine</a:t>
            </a:r>
            <a:endParaRPr sz="2000" b="0" i="0" u="none" strike="noStrike" cap="none">
              <a:solidFill>
                <a:srgbClr val="000000"/>
              </a:solidFill>
              <a:latin typeface="Calibri"/>
              <a:ea typeface="Calibri"/>
              <a:cs typeface="Calibri"/>
              <a:sym typeface="Calibri"/>
            </a:endParaRPr>
          </a:p>
        </p:txBody>
      </p:sp>
      <p:sp>
        <p:nvSpPr>
          <p:cNvPr id="1628" name="Google Shape;1628;p106"/>
          <p:cNvSpPr/>
          <p:nvPr/>
        </p:nvSpPr>
        <p:spPr>
          <a:xfrm>
            <a:off x="359511" y="4537200"/>
            <a:ext cx="1645920" cy="457200"/>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Query Result</a:t>
            </a:r>
            <a:endParaRPr sz="2000" b="0" i="0" u="none" strike="noStrike" cap="none">
              <a:solidFill>
                <a:srgbClr val="000000"/>
              </a:solidFill>
              <a:latin typeface="Calibri"/>
              <a:ea typeface="Calibri"/>
              <a:cs typeface="Calibri"/>
              <a:sym typeface="Calibri"/>
            </a:endParaRPr>
          </a:p>
        </p:txBody>
      </p:sp>
      <p:sp>
        <p:nvSpPr>
          <p:cNvPr id="1629" name="Google Shape;1629;p106"/>
          <p:cNvSpPr/>
          <p:nvPr/>
        </p:nvSpPr>
        <p:spPr>
          <a:xfrm>
            <a:off x="7927051" y="5604308"/>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30" name="Google Shape;1630;p106"/>
          <p:cNvSpPr/>
          <p:nvPr/>
        </p:nvSpPr>
        <p:spPr>
          <a:xfrm>
            <a:off x="3367660" y="5615459"/>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sp>
        <p:nvSpPr>
          <p:cNvPr id="1631" name="Google Shape;1631;p106"/>
          <p:cNvSpPr txBox="1"/>
          <p:nvPr/>
        </p:nvSpPr>
        <p:spPr>
          <a:xfrm>
            <a:off x="5778211" y="5615246"/>
            <a:ext cx="214321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Database Catalog </a:t>
            </a:r>
            <a:r>
              <a:rPr lang="en-US" sz="1800" b="0" i="0" u="none" strike="noStrike" cap="none">
                <a:solidFill>
                  <a:srgbClr val="000000"/>
                </a:solidFill>
                <a:latin typeface="Calibri"/>
                <a:ea typeface="Calibri"/>
                <a:cs typeface="Calibri"/>
                <a:sym typeface="Calibri"/>
              </a:rPr>
              <a:t>Statistics about Data</a:t>
            </a:r>
            <a:endParaRPr/>
          </a:p>
        </p:txBody>
      </p:sp>
      <p:cxnSp>
        <p:nvCxnSpPr>
          <p:cNvPr id="1632" name="Google Shape;1632;p106"/>
          <p:cNvCxnSpPr/>
          <p:nvPr/>
        </p:nvCxnSpPr>
        <p:spPr>
          <a:xfrm rot="-5400000" flipH="1">
            <a:off x="6463581" y="4319899"/>
            <a:ext cx="457200" cy="5622"/>
          </a:xfrm>
          <a:prstGeom prst="straightConnector1">
            <a:avLst/>
          </a:prstGeom>
          <a:noFill/>
          <a:ln w="28575" cap="flat" cmpd="sng">
            <a:solidFill>
              <a:srgbClr val="002060"/>
            </a:solidFill>
            <a:prstDash val="solid"/>
            <a:miter lim="800000"/>
            <a:headEnd type="none" w="sm" len="sm"/>
            <a:tailEnd type="triangle" w="med" len="med"/>
          </a:ln>
        </p:spPr>
      </p:cxnSp>
      <p:cxnSp>
        <p:nvCxnSpPr>
          <p:cNvPr id="1633" name="Google Shape;1633;p106"/>
          <p:cNvCxnSpPr/>
          <p:nvPr/>
        </p:nvCxnSpPr>
        <p:spPr>
          <a:xfrm rot="10800000">
            <a:off x="3760413" y="5268330"/>
            <a:ext cx="1618" cy="360000"/>
          </a:xfrm>
          <a:prstGeom prst="straightConnector1">
            <a:avLst/>
          </a:prstGeom>
          <a:noFill/>
          <a:ln w="28575" cap="flat" cmpd="sng">
            <a:solidFill>
              <a:srgbClr val="002060"/>
            </a:solidFill>
            <a:prstDash val="solid"/>
            <a:miter lim="800000"/>
            <a:headEnd type="none" w="sm" len="sm"/>
            <a:tailEnd type="none" w="sm" len="sm"/>
          </a:ln>
        </p:spPr>
      </p:cxnSp>
      <p:cxnSp>
        <p:nvCxnSpPr>
          <p:cNvPr id="1634" name="Google Shape;1634;p106"/>
          <p:cNvCxnSpPr/>
          <p:nvPr/>
        </p:nvCxnSpPr>
        <p:spPr>
          <a:xfrm flipH="1">
            <a:off x="5046691" y="4765800"/>
            <a:ext cx="731520" cy="5622"/>
          </a:xfrm>
          <a:prstGeom prst="straightConnector1">
            <a:avLst/>
          </a:prstGeom>
          <a:noFill/>
          <a:ln w="28575" cap="flat" cmpd="sng">
            <a:solidFill>
              <a:srgbClr val="002060"/>
            </a:solidFill>
            <a:prstDash val="solid"/>
            <a:miter lim="800000"/>
            <a:headEnd type="none" w="sm" len="sm"/>
            <a:tailEnd type="triangle" w="med" len="med"/>
          </a:ln>
        </p:spPr>
      </p:cxnSp>
      <p:cxnSp>
        <p:nvCxnSpPr>
          <p:cNvPr id="1635" name="Google Shape;1635;p106"/>
          <p:cNvCxnSpPr/>
          <p:nvPr/>
        </p:nvCxnSpPr>
        <p:spPr>
          <a:xfrm flipH="1">
            <a:off x="2004819" y="4767012"/>
            <a:ext cx="457200" cy="5622"/>
          </a:xfrm>
          <a:prstGeom prst="straightConnector1">
            <a:avLst/>
          </a:prstGeom>
          <a:noFill/>
          <a:ln w="28575" cap="flat" cmpd="sng">
            <a:solidFill>
              <a:srgbClr val="002060"/>
            </a:solidFill>
            <a:prstDash val="solid"/>
            <a:miter lim="800000"/>
            <a:headEnd type="none" w="sm" len="sm"/>
            <a:tailEnd type="triangle" w="med" len="med"/>
          </a:ln>
        </p:spPr>
      </p:cxnSp>
      <p:cxnSp>
        <p:nvCxnSpPr>
          <p:cNvPr id="1636" name="Google Shape;1636;p106"/>
          <p:cNvCxnSpPr/>
          <p:nvPr/>
        </p:nvCxnSpPr>
        <p:spPr>
          <a:xfrm rot="5400000" flipH="1">
            <a:off x="7177692" y="4473895"/>
            <a:ext cx="1885200" cy="397500"/>
          </a:xfrm>
          <a:prstGeom prst="bentConnector3">
            <a:avLst>
              <a:gd name="adj1" fmla="val 100017"/>
            </a:avLst>
          </a:prstGeom>
          <a:noFill/>
          <a:ln w="28575" cap="flat" cmpd="sng">
            <a:solidFill>
              <a:srgbClr val="002060"/>
            </a:solidFill>
            <a:prstDash val="solid"/>
            <a:miter lim="800000"/>
            <a:headEnd type="none" w="sm" len="sm"/>
            <a:tailEnd type="triangle" w="med" len="med"/>
          </a:ln>
        </p:spPr>
      </p:cxnSp>
      <p:sp>
        <p:nvSpPr>
          <p:cNvPr id="1637" name="Google Shape;1637;p106"/>
          <p:cNvSpPr/>
          <p:nvPr/>
        </p:nvSpPr>
        <p:spPr>
          <a:xfrm>
            <a:off x="448526" y="1141871"/>
            <a:ext cx="2895600" cy="914400"/>
          </a:xfrm>
          <a:prstGeom prst="wedgeRoundRectCallout">
            <a:avLst>
              <a:gd name="adj1" fmla="val 48448"/>
              <a:gd name="adj2" fmla="val 83489"/>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Parser checks the syntax of query and verifies attribute name and relation name</a:t>
            </a:r>
            <a:endParaRPr/>
          </a:p>
        </p:txBody>
      </p:sp>
      <p:sp>
        <p:nvSpPr>
          <p:cNvPr id="1638" name="Google Shape;1638;p106"/>
          <p:cNvSpPr/>
          <p:nvPr/>
        </p:nvSpPr>
        <p:spPr>
          <a:xfrm>
            <a:off x="4408271" y="1141871"/>
            <a:ext cx="2560320" cy="914400"/>
          </a:xfrm>
          <a:prstGeom prst="wedgeRoundRectCallout">
            <a:avLst>
              <a:gd name="adj1" fmla="val -51848"/>
              <a:gd name="adj2" fmla="val 121554"/>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Translator translates the query into its internal form (relational algebra)</a:t>
            </a:r>
            <a:endParaRPr sz="1800" b="0" i="0" u="none" strike="noStrike" cap="none">
              <a:solidFill>
                <a:srgbClr val="002060"/>
              </a:solidFill>
              <a:latin typeface="Calibri"/>
              <a:ea typeface="Calibri"/>
              <a:cs typeface="Calibri"/>
              <a:sym typeface="Calibri"/>
            </a:endParaRPr>
          </a:p>
        </p:txBody>
      </p:sp>
      <p:sp>
        <p:nvSpPr>
          <p:cNvPr id="1639" name="Google Shape;1639;p106"/>
          <p:cNvSpPr/>
          <p:nvPr/>
        </p:nvSpPr>
        <p:spPr>
          <a:xfrm>
            <a:off x="2816909" y="3131126"/>
            <a:ext cx="2895600" cy="457200"/>
          </a:xfrm>
          <a:prstGeom prst="wedgeRoundRectCallout">
            <a:avLst>
              <a:gd name="adj1" fmla="val 66070"/>
              <a:gd name="adj2" fmla="val 59713"/>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Choose best execution plan</a:t>
            </a:r>
            <a:endParaRPr/>
          </a:p>
        </p:txBody>
      </p:sp>
      <p:sp>
        <p:nvSpPr>
          <p:cNvPr id="1640" name="Google Shape;1640;p106"/>
          <p:cNvSpPr/>
          <p:nvPr/>
        </p:nvSpPr>
        <p:spPr>
          <a:xfrm>
            <a:off x="374751" y="3730151"/>
            <a:ext cx="3017520" cy="644119"/>
          </a:xfrm>
          <a:prstGeom prst="wedgeRoundRectCallout">
            <a:avLst>
              <a:gd name="adj1" fmla="val 43345"/>
              <a:gd name="adj2" fmla="val 86128"/>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Execute the query-evaluation plan and returns output</a:t>
            </a:r>
            <a:endParaRPr/>
          </a:p>
        </p:txBody>
      </p:sp>
      <p:sp>
        <p:nvSpPr>
          <p:cNvPr id="1641" name="Google Shape;1641;p106"/>
          <p:cNvSpPr/>
          <p:nvPr/>
        </p:nvSpPr>
        <p:spPr>
          <a:xfrm>
            <a:off x="4536525" y="5615459"/>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sp>
        <p:nvSpPr>
          <p:cNvPr id="1642" name="Google Shape;1642;p106"/>
          <p:cNvSpPr/>
          <p:nvPr/>
        </p:nvSpPr>
        <p:spPr>
          <a:xfrm>
            <a:off x="2194071" y="5604308"/>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cxnSp>
        <p:nvCxnSpPr>
          <p:cNvPr id="1643" name="Google Shape;1643;p106"/>
          <p:cNvCxnSpPr>
            <a:stCxn id="1627" idx="2"/>
            <a:endCxn id="1642" idx="1"/>
          </p:cNvCxnSpPr>
          <p:nvPr/>
        </p:nvCxnSpPr>
        <p:spPr>
          <a:xfrm flipH="1">
            <a:off x="2585931" y="5270351"/>
            <a:ext cx="1172100" cy="333900"/>
          </a:xfrm>
          <a:prstGeom prst="straightConnector1">
            <a:avLst/>
          </a:prstGeom>
          <a:noFill/>
          <a:ln w="28575" cap="flat" cmpd="sng">
            <a:solidFill>
              <a:srgbClr val="002060"/>
            </a:solidFill>
            <a:prstDash val="solid"/>
            <a:miter lim="800000"/>
            <a:headEnd type="none" w="sm" len="sm"/>
            <a:tailEnd type="none" w="sm" len="sm"/>
          </a:ln>
        </p:spPr>
      </p:cxnSp>
      <p:cxnSp>
        <p:nvCxnSpPr>
          <p:cNvPr id="1644" name="Google Shape;1644;p106"/>
          <p:cNvCxnSpPr>
            <a:stCxn id="1627" idx="2"/>
            <a:endCxn id="1641" idx="1"/>
          </p:cNvCxnSpPr>
          <p:nvPr/>
        </p:nvCxnSpPr>
        <p:spPr>
          <a:xfrm>
            <a:off x="3758031" y="5270351"/>
            <a:ext cx="1170600" cy="345000"/>
          </a:xfrm>
          <a:prstGeom prst="straightConnector1">
            <a:avLst/>
          </a:prstGeom>
          <a:noFill/>
          <a:ln w="28575" cap="flat" cmpd="sng">
            <a:solidFill>
              <a:srgbClr val="002060"/>
            </a:solidFill>
            <a:prstDash val="solid"/>
            <a:miter lim="800000"/>
            <a:headEnd type="none" w="sm" len="sm"/>
            <a:tailEnd type="none" w="sm" len="sm"/>
          </a:ln>
        </p:spPr>
      </p:cxnSp>
      <p:pic>
        <p:nvPicPr>
          <p:cNvPr id="1645" name="Google Shape;1645;p106"/>
          <p:cNvPicPr preferRelativeResize="0"/>
          <p:nvPr/>
        </p:nvPicPr>
        <p:blipFill rotWithShape="1">
          <a:blip r:embed="rId5">
            <a:alphaModFix/>
          </a:blip>
          <a:srcRect t="20527" b="14531"/>
          <a:stretch/>
        </p:blipFill>
        <p:spPr>
          <a:xfrm>
            <a:off x="7448762" y="662266"/>
            <a:ext cx="1695238" cy="834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9"/>
                                        </p:tgtEl>
                                        <p:attrNameLst>
                                          <p:attrName>style.visibility</p:attrName>
                                        </p:attrNameLst>
                                      </p:cBhvr>
                                      <p:to>
                                        <p:strVal val="visible"/>
                                      </p:to>
                                    </p:set>
                                    <p:animEffect transition="in" filter="fade">
                                      <p:cBhvr>
                                        <p:cTn id="7" dur="500"/>
                                        <p:tgtEl>
                                          <p:spTgt spid="1619"/>
                                        </p:tgtEl>
                                      </p:cBhvr>
                                    </p:animEffect>
                                  </p:childTnLst>
                                </p:cTn>
                              </p:par>
                              <p:par>
                                <p:cTn id="8" presetID="10" presetClass="entr" presetSubtype="0" fill="hold" nodeType="withEffect">
                                  <p:stCondLst>
                                    <p:cond delay="0"/>
                                  </p:stCondLst>
                                  <p:childTnLst>
                                    <p:set>
                                      <p:cBhvr>
                                        <p:cTn id="9" dur="1" fill="hold">
                                          <p:stCondLst>
                                            <p:cond delay="0"/>
                                          </p:stCondLst>
                                        </p:cTn>
                                        <p:tgtEl>
                                          <p:spTgt spid="1620"/>
                                        </p:tgtEl>
                                        <p:attrNameLst>
                                          <p:attrName>style.visibility</p:attrName>
                                        </p:attrNameLst>
                                      </p:cBhvr>
                                      <p:to>
                                        <p:strVal val="visible"/>
                                      </p:to>
                                    </p:set>
                                    <p:animEffect transition="in" filter="fade">
                                      <p:cBhvr>
                                        <p:cTn id="10" dur="500"/>
                                        <p:tgtEl>
                                          <p:spTgt spid="16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21"/>
                                        </p:tgtEl>
                                        <p:attrNameLst>
                                          <p:attrName>style.visibility</p:attrName>
                                        </p:attrNameLst>
                                      </p:cBhvr>
                                      <p:to>
                                        <p:strVal val="visible"/>
                                      </p:to>
                                    </p:set>
                                    <p:animEffect transition="in" filter="fade">
                                      <p:cBhvr>
                                        <p:cTn id="15" dur="500"/>
                                        <p:tgtEl>
                                          <p:spTgt spid="16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18"/>
                                        </p:tgtEl>
                                        <p:attrNameLst>
                                          <p:attrName>style.visibility</p:attrName>
                                        </p:attrNameLst>
                                      </p:cBhvr>
                                      <p:to>
                                        <p:strVal val="visible"/>
                                      </p:to>
                                    </p:set>
                                    <p:animEffect transition="in" filter="fade">
                                      <p:cBhvr>
                                        <p:cTn id="20" dur="500"/>
                                        <p:tgtEl>
                                          <p:spTgt spid="16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37"/>
                                        </p:tgtEl>
                                        <p:attrNameLst>
                                          <p:attrName>style.visibility</p:attrName>
                                        </p:attrNameLst>
                                      </p:cBhvr>
                                      <p:to>
                                        <p:strVal val="visible"/>
                                      </p:to>
                                    </p:set>
                                    <p:animEffect transition="in" filter="fade">
                                      <p:cBhvr>
                                        <p:cTn id="25" dur="500"/>
                                        <p:tgtEl>
                                          <p:spTgt spid="16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37"/>
                                        </p:tgtEl>
                                      </p:cBhvr>
                                    </p:animEffect>
                                    <p:set>
                                      <p:cBhvr>
                                        <p:cTn id="30" dur="1" fill="hold">
                                          <p:stCondLst>
                                            <p:cond delay="500"/>
                                          </p:stCondLst>
                                        </p:cTn>
                                        <p:tgtEl>
                                          <p:spTgt spid="16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38"/>
                                        </p:tgtEl>
                                        <p:attrNameLst>
                                          <p:attrName>style.visibility</p:attrName>
                                        </p:attrNameLst>
                                      </p:cBhvr>
                                      <p:to>
                                        <p:strVal val="visible"/>
                                      </p:to>
                                    </p:set>
                                    <p:animEffect transition="in" filter="fade">
                                      <p:cBhvr>
                                        <p:cTn id="35" dur="500"/>
                                        <p:tgtEl>
                                          <p:spTgt spid="16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638"/>
                                        </p:tgtEl>
                                      </p:cBhvr>
                                    </p:animEffect>
                                    <p:set>
                                      <p:cBhvr>
                                        <p:cTn id="40" dur="1" fill="hold">
                                          <p:stCondLst>
                                            <p:cond delay="500"/>
                                          </p:stCondLst>
                                        </p:cTn>
                                        <p:tgtEl>
                                          <p:spTgt spid="163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23"/>
                                        </p:tgtEl>
                                        <p:attrNameLst>
                                          <p:attrName>style.visibility</p:attrName>
                                        </p:attrNameLst>
                                      </p:cBhvr>
                                      <p:to>
                                        <p:strVal val="visible"/>
                                      </p:to>
                                    </p:set>
                                    <p:animEffect transition="in" filter="fade">
                                      <p:cBhvr>
                                        <p:cTn id="45" dur="500"/>
                                        <p:tgtEl>
                                          <p:spTgt spid="16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22"/>
                                        </p:tgtEl>
                                        <p:attrNameLst>
                                          <p:attrName>style.visibility</p:attrName>
                                        </p:attrNameLst>
                                      </p:cBhvr>
                                      <p:to>
                                        <p:strVal val="visible"/>
                                      </p:to>
                                    </p:set>
                                    <p:animEffect transition="in" filter="fade">
                                      <p:cBhvr>
                                        <p:cTn id="50" dur="500"/>
                                        <p:tgtEl>
                                          <p:spTgt spid="16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25"/>
                                        </p:tgtEl>
                                        <p:attrNameLst>
                                          <p:attrName>style.visibility</p:attrName>
                                        </p:attrNameLst>
                                      </p:cBhvr>
                                      <p:to>
                                        <p:strVal val="visible"/>
                                      </p:to>
                                    </p:set>
                                    <p:animEffect transition="in" filter="fade">
                                      <p:cBhvr>
                                        <p:cTn id="55" dur="500"/>
                                        <p:tgtEl>
                                          <p:spTgt spid="16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24"/>
                                        </p:tgtEl>
                                        <p:attrNameLst>
                                          <p:attrName>style.visibility</p:attrName>
                                        </p:attrNameLst>
                                      </p:cBhvr>
                                      <p:to>
                                        <p:strVal val="visible"/>
                                      </p:to>
                                    </p:set>
                                    <p:animEffect transition="in" filter="fade">
                                      <p:cBhvr>
                                        <p:cTn id="60" dur="500"/>
                                        <p:tgtEl>
                                          <p:spTgt spid="1624"/>
                                        </p:tgtEl>
                                      </p:cBhvr>
                                    </p:animEffect>
                                  </p:childTnLst>
                                </p:cTn>
                              </p:par>
                              <p:par>
                                <p:cTn id="61" presetID="10" presetClass="entr" presetSubtype="0" fill="hold" nodeType="withEffect">
                                  <p:stCondLst>
                                    <p:cond delay="0"/>
                                  </p:stCondLst>
                                  <p:childTnLst>
                                    <p:set>
                                      <p:cBhvr>
                                        <p:cTn id="62" dur="1" fill="hold">
                                          <p:stCondLst>
                                            <p:cond delay="0"/>
                                          </p:stCondLst>
                                        </p:cTn>
                                        <p:tgtEl>
                                          <p:spTgt spid="1636"/>
                                        </p:tgtEl>
                                        <p:attrNameLst>
                                          <p:attrName>style.visibility</p:attrName>
                                        </p:attrNameLst>
                                      </p:cBhvr>
                                      <p:to>
                                        <p:strVal val="visible"/>
                                      </p:to>
                                    </p:set>
                                    <p:animEffect transition="in" filter="fade">
                                      <p:cBhvr>
                                        <p:cTn id="63" dur="500"/>
                                        <p:tgtEl>
                                          <p:spTgt spid="1636"/>
                                        </p:tgtEl>
                                      </p:cBhvr>
                                    </p:animEffect>
                                  </p:childTnLst>
                                </p:cTn>
                              </p:par>
                              <p:par>
                                <p:cTn id="64" presetID="10" presetClass="entr" presetSubtype="0" fill="hold" nodeType="withEffect">
                                  <p:stCondLst>
                                    <p:cond delay="0"/>
                                  </p:stCondLst>
                                  <p:childTnLst>
                                    <p:set>
                                      <p:cBhvr>
                                        <p:cTn id="65" dur="1" fill="hold">
                                          <p:stCondLst>
                                            <p:cond delay="0"/>
                                          </p:stCondLst>
                                        </p:cTn>
                                        <p:tgtEl>
                                          <p:spTgt spid="1629"/>
                                        </p:tgtEl>
                                        <p:attrNameLst>
                                          <p:attrName>style.visibility</p:attrName>
                                        </p:attrNameLst>
                                      </p:cBhvr>
                                      <p:to>
                                        <p:strVal val="visible"/>
                                      </p:to>
                                    </p:set>
                                    <p:animEffect transition="in" filter="fade">
                                      <p:cBhvr>
                                        <p:cTn id="66" dur="500"/>
                                        <p:tgtEl>
                                          <p:spTgt spid="1629"/>
                                        </p:tgtEl>
                                      </p:cBhvr>
                                    </p:animEffect>
                                  </p:childTnLst>
                                </p:cTn>
                              </p:par>
                              <p:par>
                                <p:cTn id="67" presetID="10" presetClass="entr" presetSubtype="0" fill="hold" nodeType="withEffect">
                                  <p:stCondLst>
                                    <p:cond delay="0"/>
                                  </p:stCondLst>
                                  <p:childTnLst>
                                    <p:set>
                                      <p:cBhvr>
                                        <p:cTn id="68" dur="1" fill="hold">
                                          <p:stCondLst>
                                            <p:cond delay="0"/>
                                          </p:stCondLst>
                                        </p:cTn>
                                        <p:tgtEl>
                                          <p:spTgt spid="1631"/>
                                        </p:tgtEl>
                                        <p:attrNameLst>
                                          <p:attrName>style.visibility</p:attrName>
                                        </p:attrNameLst>
                                      </p:cBhvr>
                                      <p:to>
                                        <p:strVal val="visible"/>
                                      </p:to>
                                    </p:set>
                                    <p:animEffect transition="in" filter="fade">
                                      <p:cBhvr>
                                        <p:cTn id="69" dur="500"/>
                                        <p:tgtEl>
                                          <p:spTgt spid="16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639"/>
                                        </p:tgtEl>
                                        <p:attrNameLst>
                                          <p:attrName>style.visibility</p:attrName>
                                        </p:attrNameLst>
                                      </p:cBhvr>
                                      <p:to>
                                        <p:strVal val="visible"/>
                                      </p:to>
                                    </p:set>
                                    <p:animEffect transition="in" filter="fade">
                                      <p:cBhvr>
                                        <p:cTn id="74" dur="500"/>
                                        <p:tgtEl>
                                          <p:spTgt spid="16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639"/>
                                        </p:tgtEl>
                                      </p:cBhvr>
                                    </p:animEffect>
                                    <p:set>
                                      <p:cBhvr>
                                        <p:cTn id="79" dur="1" fill="hold">
                                          <p:stCondLst>
                                            <p:cond delay="500"/>
                                          </p:stCondLst>
                                        </p:cTn>
                                        <p:tgtEl>
                                          <p:spTgt spid="163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632"/>
                                        </p:tgtEl>
                                        <p:attrNameLst>
                                          <p:attrName>style.visibility</p:attrName>
                                        </p:attrNameLst>
                                      </p:cBhvr>
                                      <p:to>
                                        <p:strVal val="visible"/>
                                      </p:to>
                                    </p:set>
                                    <p:animEffect transition="in" filter="fade">
                                      <p:cBhvr>
                                        <p:cTn id="84" dur="500"/>
                                        <p:tgtEl>
                                          <p:spTgt spid="163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26"/>
                                        </p:tgtEl>
                                        <p:attrNameLst>
                                          <p:attrName>style.visibility</p:attrName>
                                        </p:attrNameLst>
                                      </p:cBhvr>
                                      <p:to>
                                        <p:strVal val="visible"/>
                                      </p:to>
                                    </p:set>
                                    <p:animEffect transition="in" filter="fade">
                                      <p:cBhvr>
                                        <p:cTn id="89" dur="500"/>
                                        <p:tgtEl>
                                          <p:spTgt spid="162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634"/>
                                        </p:tgtEl>
                                        <p:attrNameLst>
                                          <p:attrName>style.visibility</p:attrName>
                                        </p:attrNameLst>
                                      </p:cBhvr>
                                      <p:to>
                                        <p:strVal val="visible"/>
                                      </p:to>
                                    </p:set>
                                    <p:animEffect transition="in" filter="fade">
                                      <p:cBhvr>
                                        <p:cTn id="94" dur="500"/>
                                        <p:tgtEl>
                                          <p:spTgt spid="1634"/>
                                        </p:tgtEl>
                                      </p:cBhvr>
                                    </p:animEffect>
                                  </p:childTnLst>
                                </p:cTn>
                              </p:par>
                              <p:par>
                                <p:cTn id="95" presetID="10" presetClass="entr" presetSubtype="0" fill="hold" nodeType="withEffect">
                                  <p:stCondLst>
                                    <p:cond delay="0"/>
                                  </p:stCondLst>
                                  <p:childTnLst>
                                    <p:set>
                                      <p:cBhvr>
                                        <p:cTn id="96" dur="1" fill="hold">
                                          <p:stCondLst>
                                            <p:cond delay="0"/>
                                          </p:stCondLst>
                                        </p:cTn>
                                        <p:tgtEl>
                                          <p:spTgt spid="1627"/>
                                        </p:tgtEl>
                                        <p:attrNameLst>
                                          <p:attrName>style.visibility</p:attrName>
                                        </p:attrNameLst>
                                      </p:cBhvr>
                                      <p:to>
                                        <p:strVal val="visible"/>
                                      </p:to>
                                    </p:set>
                                    <p:animEffect transition="in" filter="fade">
                                      <p:cBhvr>
                                        <p:cTn id="97" dur="500"/>
                                        <p:tgtEl>
                                          <p:spTgt spid="162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40"/>
                                        </p:tgtEl>
                                        <p:attrNameLst>
                                          <p:attrName>style.visibility</p:attrName>
                                        </p:attrNameLst>
                                      </p:cBhvr>
                                      <p:to>
                                        <p:strVal val="visible"/>
                                      </p:to>
                                    </p:set>
                                    <p:animEffect transition="in" filter="fade">
                                      <p:cBhvr>
                                        <p:cTn id="102" dur="500"/>
                                        <p:tgtEl>
                                          <p:spTgt spid="16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633"/>
                                        </p:tgtEl>
                                        <p:attrNameLst>
                                          <p:attrName>style.visibility</p:attrName>
                                        </p:attrNameLst>
                                      </p:cBhvr>
                                      <p:to>
                                        <p:strVal val="visible"/>
                                      </p:to>
                                    </p:set>
                                    <p:animEffect transition="in" filter="fade">
                                      <p:cBhvr>
                                        <p:cTn id="107" dur="500"/>
                                        <p:tgtEl>
                                          <p:spTgt spid="1633"/>
                                        </p:tgtEl>
                                      </p:cBhvr>
                                    </p:animEffect>
                                  </p:childTnLst>
                                </p:cTn>
                              </p:par>
                              <p:par>
                                <p:cTn id="108" presetID="10" presetClass="entr" presetSubtype="0" fill="hold" nodeType="withEffect">
                                  <p:stCondLst>
                                    <p:cond delay="0"/>
                                  </p:stCondLst>
                                  <p:childTnLst>
                                    <p:set>
                                      <p:cBhvr>
                                        <p:cTn id="109" dur="1" fill="hold">
                                          <p:stCondLst>
                                            <p:cond delay="0"/>
                                          </p:stCondLst>
                                        </p:cTn>
                                        <p:tgtEl>
                                          <p:spTgt spid="1641"/>
                                        </p:tgtEl>
                                        <p:attrNameLst>
                                          <p:attrName>style.visibility</p:attrName>
                                        </p:attrNameLst>
                                      </p:cBhvr>
                                      <p:to>
                                        <p:strVal val="visible"/>
                                      </p:to>
                                    </p:set>
                                    <p:animEffect transition="in" filter="fade">
                                      <p:cBhvr>
                                        <p:cTn id="110" dur="500"/>
                                        <p:tgtEl>
                                          <p:spTgt spid="1641"/>
                                        </p:tgtEl>
                                      </p:cBhvr>
                                    </p:animEffect>
                                  </p:childTnLst>
                                </p:cTn>
                              </p:par>
                              <p:par>
                                <p:cTn id="111" presetID="1" presetClass="entr" presetSubtype="0" fill="hold" nodeType="withEffect">
                                  <p:stCondLst>
                                    <p:cond delay="0"/>
                                  </p:stCondLst>
                                  <p:childTnLst>
                                    <p:set>
                                      <p:cBhvr>
                                        <p:cTn id="112" dur="1" fill="hold">
                                          <p:stCondLst>
                                            <p:cond delay="0"/>
                                          </p:stCondLst>
                                        </p:cTn>
                                        <p:tgtEl>
                                          <p:spTgt spid="164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43"/>
                                        </p:tgtEl>
                                        <p:attrNameLst>
                                          <p:attrName>style.visibility</p:attrName>
                                        </p:attrNameLst>
                                      </p:cBhvr>
                                      <p:to>
                                        <p:strVal val="visible"/>
                                      </p:to>
                                    </p:set>
                                  </p:childTnLst>
                                </p:cTn>
                              </p:par>
                              <p:par>
                                <p:cTn id="115" presetID="10" presetClass="entr" presetSubtype="0" fill="hold" nodeType="withEffect">
                                  <p:stCondLst>
                                    <p:cond delay="0"/>
                                  </p:stCondLst>
                                  <p:childTnLst>
                                    <p:set>
                                      <p:cBhvr>
                                        <p:cTn id="116" dur="1" fill="hold">
                                          <p:stCondLst>
                                            <p:cond delay="0"/>
                                          </p:stCondLst>
                                        </p:cTn>
                                        <p:tgtEl>
                                          <p:spTgt spid="1642"/>
                                        </p:tgtEl>
                                        <p:attrNameLst>
                                          <p:attrName>style.visibility</p:attrName>
                                        </p:attrNameLst>
                                      </p:cBhvr>
                                      <p:to>
                                        <p:strVal val="visible"/>
                                      </p:to>
                                    </p:set>
                                    <p:animEffect transition="in" filter="fade">
                                      <p:cBhvr>
                                        <p:cTn id="117" dur="500"/>
                                        <p:tgtEl>
                                          <p:spTgt spid="1642"/>
                                        </p:tgtEl>
                                      </p:cBhvr>
                                    </p:animEffect>
                                  </p:childTnLst>
                                </p:cTn>
                              </p:par>
                              <p:par>
                                <p:cTn id="118" presetID="10" presetClass="entr" presetSubtype="0" fill="hold" nodeType="withEffect">
                                  <p:stCondLst>
                                    <p:cond delay="0"/>
                                  </p:stCondLst>
                                  <p:childTnLst>
                                    <p:set>
                                      <p:cBhvr>
                                        <p:cTn id="119" dur="1" fill="hold">
                                          <p:stCondLst>
                                            <p:cond delay="0"/>
                                          </p:stCondLst>
                                        </p:cTn>
                                        <p:tgtEl>
                                          <p:spTgt spid="1630"/>
                                        </p:tgtEl>
                                        <p:attrNameLst>
                                          <p:attrName>style.visibility</p:attrName>
                                        </p:attrNameLst>
                                      </p:cBhvr>
                                      <p:to>
                                        <p:strVal val="visible"/>
                                      </p:to>
                                    </p:set>
                                    <p:animEffect transition="in" filter="fade">
                                      <p:cBhvr>
                                        <p:cTn id="120" dur="500"/>
                                        <p:tgtEl>
                                          <p:spTgt spid="163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nodeType="clickEffect">
                                  <p:stCondLst>
                                    <p:cond delay="0"/>
                                  </p:stCondLst>
                                  <p:childTnLst>
                                    <p:animEffect transition="out" filter="fade">
                                      <p:cBhvr>
                                        <p:cTn id="124" dur="500"/>
                                        <p:tgtEl>
                                          <p:spTgt spid="1640"/>
                                        </p:tgtEl>
                                      </p:cBhvr>
                                    </p:animEffect>
                                    <p:set>
                                      <p:cBhvr>
                                        <p:cTn id="125" dur="1" fill="hold">
                                          <p:stCondLst>
                                            <p:cond delay="500"/>
                                          </p:stCondLst>
                                        </p:cTn>
                                        <p:tgtEl>
                                          <p:spTgt spid="164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635"/>
                                        </p:tgtEl>
                                        <p:attrNameLst>
                                          <p:attrName>style.visibility</p:attrName>
                                        </p:attrNameLst>
                                      </p:cBhvr>
                                      <p:to>
                                        <p:strVal val="visible"/>
                                      </p:to>
                                    </p:set>
                                    <p:animEffect transition="in" filter="fade">
                                      <p:cBhvr>
                                        <p:cTn id="130" dur="500"/>
                                        <p:tgtEl>
                                          <p:spTgt spid="1635"/>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628"/>
                                        </p:tgtEl>
                                        <p:attrNameLst>
                                          <p:attrName>style.visibility</p:attrName>
                                        </p:attrNameLst>
                                      </p:cBhvr>
                                      <p:to>
                                        <p:strVal val="visible"/>
                                      </p:to>
                                    </p:set>
                                    <p:animEffect transition="in" filter="fade">
                                      <p:cBhvr>
                                        <p:cTn id="135" dur="500"/>
                                        <p:tgtEl>
                                          <p:spTgt spid="1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pic>
        <p:nvPicPr>
          <p:cNvPr id="1650" name="Google Shape;1650;p10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51" name="Google Shape;1651;p10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52" name="Google Shape;1652;p10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3" name="Google Shape;1653;p10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 in Query Processing</a:t>
            </a:r>
            <a:endParaRPr sz="3000" b="1" i="0" u="none" strike="noStrike" cap="none">
              <a:solidFill>
                <a:srgbClr val="FFFFFF"/>
              </a:solidFill>
              <a:latin typeface="Calibri"/>
              <a:ea typeface="Calibri"/>
              <a:cs typeface="Calibri"/>
              <a:sym typeface="Calibri"/>
            </a:endParaRPr>
          </a:p>
        </p:txBody>
      </p:sp>
      <p:sp>
        <p:nvSpPr>
          <p:cNvPr id="1654" name="Google Shape;1654;p107"/>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1" i="0" u="none" strike="noStrike" cap="none">
                <a:solidFill>
                  <a:srgbClr val="000000"/>
                </a:solidFill>
                <a:latin typeface="Calibri"/>
                <a:ea typeface="Calibri"/>
                <a:cs typeface="Calibri"/>
                <a:sym typeface="Calibri"/>
              </a:rPr>
              <a:t>Parsing and Translation:</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SQL is suitable for humans.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Relational Algebra is suitable for system.</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First step in query processing is to convert SQL to Relational Algebra Expression.</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Parsing(Parser):</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Check Syntax</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Check Schema Elements</a:t>
            </a:r>
            <a:endParaRPr sz="2200" b="1"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Translation(Translator)</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Parse Tree           Relational Algebra</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cxnSp>
        <p:nvCxnSpPr>
          <p:cNvPr id="1655" name="Google Shape;1655;p107"/>
          <p:cNvCxnSpPr/>
          <p:nvPr/>
        </p:nvCxnSpPr>
        <p:spPr>
          <a:xfrm>
            <a:off x="2299852" y="6230725"/>
            <a:ext cx="609600" cy="0"/>
          </a:xfrm>
          <a:prstGeom prst="straightConnector1">
            <a:avLst/>
          </a:prstGeom>
          <a:noFill/>
          <a:ln w="38100"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5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5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Google Shape;1660;p10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61" name="Google Shape;1661;p10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62" name="Google Shape;1662;p10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3" name="Google Shape;1663;p10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 in Query Processing</a:t>
            </a:r>
            <a:endParaRPr sz="3000" b="1" i="0" u="none" strike="noStrike" cap="none">
              <a:solidFill>
                <a:srgbClr val="FFFFFF"/>
              </a:solidFill>
              <a:latin typeface="Calibri"/>
              <a:ea typeface="Calibri"/>
              <a:cs typeface="Calibri"/>
              <a:sym typeface="Calibri"/>
            </a:endParaRPr>
          </a:p>
        </p:txBody>
      </p:sp>
      <p:sp>
        <p:nvSpPr>
          <p:cNvPr id="1664" name="Google Shape;1664;p108"/>
          <p:cNvSpPr txBox="1"/>
          <p:nvPr/>
        </p:nvSpPr>
        <p:spPr>
          <a:xfrm>
            <a:off x="190500" y="2324805"/>
            <a:ext cx="8763000" cy="280076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Optimization(Optimizer):</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Selects the best Query Evaluation Plan to evaluate the query.</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Generate Query Evaluation Plan for all possible option</a:t>
            </a:r>
            <a:endParaRPr/>
          </a:p>
          <a:p>
            <a:pPr marL="1257300" marR="0" lvl="2"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Evaluation plan</a:t>
            </a:r>
            <a:r>
              <a:rPr lang="en-US" sz="2200" b="0" i="0" u="none" strike="noStrike" cap="none">
                <a:solidFill>
                  <a:srgbClr val="000000"/>
                </a:solidFill>
                <a:latin typeface="Calibri"/>
                <a:ea typeface="Calibri"/>
                <a:cs typeface="Calibri"/>
                <a:sym typeface="Calibri"/>
              </a:rPr>
              <a:t> = Query Tree + Algorithms</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pic>
        <p:nvPicPr>
          <p:cNvPr id="1669" name="Google Shape;1669;p10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70" name="Google Shape;1670;p10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71" name="Google Shape;1671;p10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2" name="Google Shape;1672;p10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 in Query Processing</a:t>
            </a:r>
            <a:endParaRPr sz="3000" b="1" i="0" u="none" strike="noStrike" cap="none">
              <a:solidFill>
                <a:srgbClr val="FFFFFF"/>
              </a:solidFill>
              <a:latin typeface="Calibri"/>
              <a:ea typeface="Calibri"/>
              <a:cs typeface="Calibri"/>
              <a:sym typeface="Calibri"/>
            </a:endParaRPr>
          </a:p>
        </p:txBody>
      </p:sp>
      <p:sp>
        <p:nvSpPr>
          <p:cNvPr id="1673" name="Google Shape;1673;p109"/>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3"/>
            </a:pPr>
            <a:r>
              <a:rPr lang="en-US" sz="2200" b="1" i="0" u="none" strike="noStrike" cap="none">
                <a:solidFill>
                  <a:srgbClr val="000000"/>
                </a:solidFill>
                <a:latin typeface="Calibri"/>
                <a:ea typeface="Calibri"/>
                <a:cs typeface="Calibri"/>
                <a:sym typeface="Calibri"/>
              </a:rPr>
              <a:t>Evaluation Engine:</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Evaluates the Query Plan (selected by Optimizer) and fetches the data from database.</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pic>
        <p:nvPicPr>
          <p:cNvPr id="1678" name="Google Shape;1678;p11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79" name="Google Shape;1679;p11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80" name="Google Shape;1680;p11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1" name="Google Shape;1681;p11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Measures of Query cost</a:t>
            </a:r>
            <a:endParaRPr sz="3000" b="1" i="0" u="none" strike="noStrike" cap="none">
              <a:solidFill>
                <a:srgbClr val="FFFFFF"/>
              </a:solidFill>
              <a:latin typeface="Calibri"/>
              <a:ea typeface="Calibri"/>
              <a:cs typeface="Calibri"/>
              <a:sym typeface="Calibri"/>
            </a:endParaRPr>
          </a:p>
        </p:txBody>
      </p:sp>
      <p:sp>
        <p:nvSpPr>
          <p:cNvPr id="1682" name="Google Shape;1682;p110"/>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Total time taken by statement/query to execute and to fetch data from database is Query Cost.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Some factors are:</a:t>
            </a:r>
            <a:endParaRPr/>
          </a:p>
          <a:p>
            <a:pPr marL="800100" marR="0" lvl="1" indent="-203200" algn="just"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Communication cost:</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Applicable to distributed/parallel system.</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CPU Cycles:</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Difficult to calculate</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CPU speed improves at much faster rate as compared to Disk speed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pic>
        <p:nvPicPr>
          <p:cNvPr id="1687" name="Google Shape;1687;p11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88" name="Google Shape;1688;p111"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89" name="Google Shape;1689;p11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0" name="Google Shape;1690;p11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Measures of Query cost</a:t>
            </a:r>
            <a:endParaRPr sz="3000" b="1" i="0" u="none" strike="noStrike" cap="none">
              <a:solidFill>
                <a:srgbClr val="FFFFFF"/>
              </a:solidFill>
              <a:latin typeface="Calibri"/>
              <a:ea typeface="Calibri"/>
              <a:cs typeface="Calibri"/>
              <a:sym typeface="Calibri"/>
            </a:endParaRPr>
          </a:p>
        </p:txBody>
      </p:sp>
      <p:sp>
        <p:nvSpPr>
          <p:cNvPr id="1691" name="Google Shape;1691;p111"/>
          <p:cNvSpPr txBox="1"/>
          <p:nvPr/>
        </p:nvSpPr>
        <p:spPr>
          <a:xfrm>
            <a:off x="190500" y="2324803"/>
            <a:ext cx="8763000" cy="4320000"/>
          </a:xfrm>
          <a:prstGeom prst="rect">
            <a:avLst/>
          </a:prstGeom>
          <a:noFill/>
          <a:ln>
            <a:noFill/>
          </a:ln>
        </p:spPr>
        <p:txBody>
          <a:bodyPr spcFirstLastPara="1" wrap="square" lIns="91425" tIns="45700" rIns="91425" bIns="45700" anchor="t" anchorCtr="0">
            <a:spAutoFit/>
          </a:bodyPr>
          <a:lstStyle/>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Disk Access:</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Dominates the total time to execute a query</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Disk Access Cost:</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No. of seeks</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No. of blocks Read</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No. of Blocks Write </a:t>
            </a:r>
            <a:endParaRPr/>
          </a:p>
          <a:p>
            <a:pPr marL="1257300" marR="0" lvl="2"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914400" marR="0" lvl="2"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Note:</a:t>
            </a:r>
            <a:r>
              <a:rPr lang="en-US" sz="2200" b="0" i="0" u="none" strike="noStrike" cap="none">
                <a:solidFill>
                  <a:srgbClr val="000000"/>
                </a:solidFill>
                <a:latin typeface="Calibri"/>
                <a:ea typeface="Calibri"/>
                <a:cs typeface="Calibri"/>
                <a:sym typeface="Calibri"/>
              </a:rPr>
              <a:t> Generally cost of writing is greater than cost of reading.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pic>
        <p:nvPicPr>
          <p:cNvPr id="1696" name="Google Shape;1696;p11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97" name="Google Shape;1697;p112"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98" name="Google Shape;1698;p11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9" name="Google Shape;1699;p11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Selection operation</a:t>
            </a:r>
            <a:endParaRPr sz="3000" b="1" i="0" u="none" strike="noStrike" cap="none">
              <a:solidFill>
                <a:srgbClr val="FFFFFF"/>
              </a:solidFill>
              <a:latin typeface="Calibri"/>
              <a:ea typeface="Calibri"/>
              <a:cs typeface="Calibri"/>
              <a:sym typeface="Calibri"/>
            </a:endParaRPr>
          </a:p>
        </p:txBody>
      </p:sp>
      <p:sp>
        <p:nvSpPr>
          <p:cNvPr id="1700" name="Google Shape;1700;p112"/>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File Scan: </a:t>
            </a:r>
            <a:r>
              <a:rPr lang="en-US" sz="2200" b="0" i="0" u="none" strike="noStrike" cap="none">
                <a:solidFill>
                  <a:srgbClr val="000000"/>
                </a:solidFill>
                <a:latin typeface="Calibri"/>
                <a:ea typeface="Calibri"/>
                <a:cs typeface="Calibri"/>
                <a:sym typeface="Calibri"/>
              </a:rPr>
              <a:t>Search algorithm that used to locate and retrieve data that satisfy a selection condition in a file.</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Symbol for Selection operator:</a:t>
            </a:r>
            <a:r>
              <a:rPr lang="en-US" sz="2200" b="0" i="0" u="none" strike="noStrike" cap="none">
                <a:solidFill>
                  <a:srgbClr val="000000"/>
                </a:solidFill>
                <a:latin typeface="Calibri"/>
                <a:ea typeface="Calibri"/>
                <a:cs typeface="Calibri"/>
                <a:sym typeface="Calibri"/>
              </a:rPr>
              <a:t> σ (Sigma)</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Syntax:</a:t>
            </a:r>
            <a:r>
              <a:rPr lang="en-US" sz="2200" b="0" i="0" u="none" strike="noStrike" cap="none">
                <a:solidFill>
                  <a:srgbClr val="000000"/>
                </a:solidFill>
                <a:latin typeface="Calibri"/>
                <a:ea typeface="Calibri"/>
                <a:cs typeface="Calibri"/>
                <a:sym typeface="Calibri"/>
              </a:rPr>
              <a:t> σ </a:t>
            </a:r>
            <a:r>
              <a:rPr lang="en-US" sz="2200" b="0" i="1" u="none" strike="noStrike" cap="none" baseline="-25000">
                <a:solidFill>
                  <a:srgbClr val="000000"/>
                </a:solidFill>
                <a:latin typeface="Calibri"/>
                <a:ea typeface="Calibri"/>
                <a:cs typeface="Calibri"/>
                <a:sym typeface="Calibri"/>
              </a:rPr>
              <a:t>condition</a:t>
            </a:r>
            <a:r>
              <a:rPr lang="en-US" sz="2200" b="0" i="0" u="none" strike="noStrike" cap="none">
                <a:solidFill>
                  <a:srgbClr val="000000"/>
                </a:solidFill>
                <a:latin typeface="Calibri"/>
                <a:ea typeface="Calibri"/>
                <a:cs typeface="Calibri"/>
                <a:sym typeface="Calibri"/>
              </a:rPr>
              <a:t> (Relation)</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Searching algorithm for Selection Operation:</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Linear Search(A1)</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Binary Search(A2)</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0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1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58" name="Google Shape;358;p1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59" name="Google Shape;359;p13"/>
          <p:cNvSpPr txBox="1"/>
          <p:nvPr/>
        </p:nvSpPr>
        <p:spPr>
          <a:xfrm>
            <a:off x="190500" y="2286000"/>
            <a:ext cx="8739188" cy="37861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Abstract data type</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A) User defined data types. </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B) Equality and ordering functions. </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C) Encapsulation: Public, Private, Protected. </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D) Inheritance.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Sub-tables that inherit all columns from another table.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Persistent Stored Modules (Programming Language). Create methods. SQL and extensions. External language.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User defined operators.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Triggers for events.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External language support Call-Level Interface (CLI) Direct access to DBMS Embedded SQL SQL commands in an external language.</a:t>
            </a:r>
            <a:endParaRPr sz="2000" b="0" i="0" u="none" strike="noStrike" cap="none">
              <a:solidFill>
                <a:schemeClr val="dk1"/>
              </a:solidFill>
              <a:latin typeface="Calibri"/>
              <a:ea typeface="Calibri"/>
              <a:cs typeface="Calibri"/>
              <a:sym typeface="Calibri"/>
            </a:endParaRPr>
          </a:p>
        </p:txBody>
      </p:sp>
      <p:sp>
        <p:nvSpPr>
          <p:cNvPr id="360" name="Google Shape;360;p1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p1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SQL3 features</a:t>
            </a:r>
            <a:endParaRPr sz="3000" b="1" i="0" u="none" strike="noStrike" cap="none">
              <a:solidFill>
                <a:schemeClr val="lt1"/>
              </a:solidFill>
              <a:latin typeface="Calibri"/>
              <a:ea typeface="Calibri"/>
              <a:cs typeface="Calibri"/>
              <a:sym typeface="Calibri"/>
            </a:endParaRPr>
          </a:p>
        </p:txBody>
      </p:sp>
      <p:sp>
        <p:nvSpPr>
          <p:cNvPr id="362" name="Google Shape;362;p1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pic>
        <p:nvPicPr>
          <p:cNvPr id="1705" name="Google Shape;1705;p11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06" name="Google Shape;1706;p113"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07" name="Google Shape;1707;p11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8" name="Google Shape;1708;p11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Selection operation</a:t>
            </a:r>
            <a:endParaRPr sz="3000" b="1" i="0" u="none" strike="noStrike" cap="none">
              <a:solidFill>
                <a:srgbClr val="FFFFFF"/>
              </a:solidFill>
              <a:latin typeface="Calibri"/>
              <a:ea typeface="Calibri"/>
              <a:cs typeface="Calibri"/>
              <a:sym typeface="Calibri"/>
            </a:endParaRPr>
          </a:p>
        </p:txBody>
      </p:sp>
      <p:sp>
        <p:nvSpPr>
          <p:cNvPr id="1709" name="Google Shape;1709;p113"/>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1" i="0" u="none" strike="noStrike" cap="none">
                <a:solidFill>
                  <a:srgbClr val="000000"/>
                </a:solidFill>
                <a:latin typeface="Calibri"/>
                <a:ea typeface="Calibri"/>
                <a:cs typeface="Calibri"/>
                <a:sym typeface="Calibri"/>
              </a:rPr>
              <a:t>Linear Search(A1):</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algorithm will search and scan all blocks available and tests all records/data to determine whether or not they satisfy the selection condition.</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Cost(A1)</a:t>
            </a:r>
            <a:r>
              <a:rPr lang="en-US" sz="2200" b="0" i="0" u="none" strike="noStrike" cap="none">
                <a:solidFill>
                  <a:srgbClr val="000000"/>
                </a:solidFill>
                <a:latin typeface="Calibri"/>
                <a:ea typeface="Calibri"/>
                <a:cs typeface="Calibri"/>
                <a:sym typeface="Calibri"/>
              </a:rPr>
              <a:t> = B</a:t>
            </a:r>
            <a:r>
              <a:rPr lang="en-US" sz="2200" b="0" i="0" u="none" strike="noStrike" cap="none" baseline="-25000">
                <a:solidFill>
                  <a:srgbClr val="000000"/>
                </a:solidFill>
                <a:latin typeface="Calibri"/>
                <a:ea typeface="Calibri"/>
                <a:cs typeface="Calibri"/>
                <a:sym typeface="Calibri"/>
              </a:rPr>
              <a:t>R </a:t>
            </a:r>
            <a:r>
              <a:rPr lang="en-US" sz="2200" b="0" i="0" u="none" strike="noStrike" cap="none">
                <a:solidFill>
                  <a:srgbClr val="000000"/>
                </a:solidFill>
                <a:latin typeface="Calibri"/>
                <a:ea typeface="Calibri"/>
                <a:cs typeface="Calibri"/>
                <a:sym typeface="Calibri"/>
              </a:rPr>
              <a:t>(</a:t>
            </a:r>
            <a:r>
              <a:rPr lang="en-US" sz="2200" b="1" i="0" u="none" strike="noStrike" cap="none">
                <a:solidFill>
                  <a:srgbClr val="000000"/>
                </a:solidFill>
                <a:latin typeface="Calibri"/>
                <a:ea typeface="Calibri"/>
                <a:cs typeface="Calibri"/>
                <a:sym typeface="Calibri"/>
              </a:rPr>
              <a:t>worst case</a:t>
            </a:r>
            <a:r>
              <a:rPr lang="en-US" sz="2200" b="0" i="0" u="none" strike="noStrike" cap="none">
                <a:solidFill>
                  <a:srgbClr val="000000"/>
                </a:solidFill>
                <a:latin typeface="Calibri"/>
                <a:ea typeface="Calibri"/>
                <a:cs typeface="Calibri"/>
                <a:sym typeface="Calibri"/>
              </a:rPr>
              <a:t>)</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baseline="-25000">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where B</a:t>
            </a:r>
            <a:r>
              <a:rPr lang="en-US" sz="1800" b="0" i="0" u="none" strike="noStrike" cap="none" baseline="-25000">
                <a:solidFill>
                  <a:srgbClr val="000000"/>
                </a:solidFill>
                <a:latin typeface="Calibri"/>
                <a:ea typeface="Calibri"/>
                <a:cs typeface="Calibri"/>
                <a:sym typeface="Calibri"/>
              </a:rPr>
              <a:t>R </a:t>
            </a:r>
            <a:r>
              <a:rPr lang="en-US" sz="1800" b="0" i="0" u="none" strike="noStrike" cap="none">
                <a:solidFill>
                  <a:srgbClr val="000000"/>
                </a:solidFill>
                <a:latin typeface="Calibri"/>
                <a:ea typeface="Calibri"/>
                <a:cs typeface="Calibri"/>
                <a:sym typeface="Calibri"/>
              </a:rPr>
              <a:t>denotes number of blocks</a:t>
            </a: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the condition is on a </a:t>
            </a:r>
            <a:r>
              <a:rPr lang="en-US" sz="2200" b="1" i="0" u="none" strike="noStrike" cap="none">
                <a:solidFill>
                  <a:srgbClr val="000000"/>
                </a:solidFill>
                <a:latin typeface="Calibri"/>
                <a:ea typeface="Calibri"/>
                <a:cs typeface="Calibri"/>
                <a:sym typeface="Calibri"/>
              </a:rPr>
              <a:t>Key(primary) attribute</a:t>
            </a:r>
            <a:r>
              <a:rPr lang="en-US" sz="2200" b="0" i="0" u="none" strike="noStrike" cap="none">
                <a:solidFill>
                  <a:srgbClr val="000000"/>
                </a:solidFill>
                <a:latin typeface="Calibri"/>
                <a:ea typeface="Calibri"/>
                <a:cs typeface="Calibri"/>
                <a:sym typeface="Calibri"/>
              </a:rPr>
              <a:t>, then system can stop searching if desired record found.</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Cost(A1)</a:t>
            </a:r>
            <a:r>
              <a:rPr lang="en-US" sz="2200" b="0" i="0" u="none" strike="noStrike" cap="none">
                <a:solidFill>
                  <a:srgbClr val="000000"/>
                </a:solidFill>
                <a:latin typeface="Calibri"/>
                <a:ea typeface="Calibri"/>
                <a:cs typeface="Calibri"/>
                <a:sym typeface="Calibri"/>
              </a:rPr>
              <a:t> = B</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/2</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a:t>
            </a:r>
            <a:r>
              <a:rPr lang="en-US" sz="2200" b="1" i="0" u="none" strike="noStrike" cap="none">
                <a:solidFill>
                  <a:srgbClr val="000000"/>
                </a:solidFill>
                <a:latin typeface="Calibri"/>
                <a:ea typeface="Calibri"/>
                <a:cs typeface="Calibri"/>
                <a:sym typeface="Calibri"/>
              </a:rPr>
              <a:t>best case</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the condition is on </a:t>
            </a:r>
            <a:r>
              <a:rPr lang="en-US" sz="2200" b="1" i="0" u="none" strike="noStrike" cap="none">
                <a:solidFill>
                  <a:srgbClr val="000000"/>
                </a:solidFill>
                <a:latin typeface="Calibri"/>
                <a:ea typeface="Calibri"/>
                <a:cs typeface="Calibri"/>
                <a:sym typeface="Calibri"/>
              </a:rPr>
              <a:t>non (primary) key attribute</a:t>
            </a:r>
            <a:r>
              <a:rPr lang="en-US" sz="2200" b="0" i="0" u="none" strike="noStrike" cap="none">
                <a:solidFill>
                  <a:srgbClr val="000000"/>
                </a:solidFill>
                <a:latin typeface="Calibri"/>
                <a:ea typeface="Calibri"/>
                <a:cs typeface="Calibri"/>
                <a:sym typeface="Calibri"/>
              </a:rPr>
              <a:t>, then multiple blocks may contain desired records, then the price of scanning such blocks have to be added to the estimate value.</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is slower than Binary Search.  </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pic>
        <p:nvPicPr>
          <p:cNvPr id="1714" name="Google Shape;1714;p11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15" name="Google Shape;1715;p11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16" name="Google Shape;1716;p11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7" name="Google Shape;1717;p11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Selection operation</a:t>
            </a:r>
            <a:endParaRPr sz="3000" b="1" i="0" u="none" strike="noStrike" cap="none">
              <a:solidFill>
                <a:srgbClr val="FFFFFF"/>
              </a:solidFill>
              <a:latin typeface="Calibri"/>
              <a:ea typeface="Calibri"/>
              <a:cs typeface="Calibri"/>
              <a:sym typeface="Calibri"/>
            </a:endParaRPr>
          </a:p>
        </p:txBody>
      </p:sp>
      <p:sp>
        <p:nvSpPr>
          <p:cNvPr id="1718" name="Google Shape;1718;p114"/>
          <p:cNvSpPr txBox="1"/>
          <p:nvPr/>
        </p:nvSpPr>
        <p:spPr>
          <a:xfrm>
            <a:off x="190500" y="2324805"/>
            <a:ext cx="8763000" cy="17851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Binary Search(A2):</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File (relation) ordered based on attribute A (primary index).</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Cost(A2) </a:t>
            </a:r>
            <a:r>
              <a:rPr lang="en-US" sz="2200" b="0" i="0" u="none" strike="noStrike" cap="none">
                <a:solidFill>
                  <a:srgbClr val="000000"/>
                </a:solidFill>
                <a:latin typeface="Calibri"/>
                <a:ea typeface="Calibri"/>
                <a:cs typeface="Calibri"/>
                <a:sym typeface="Calibri"/>
              </a:rPr>
              <a:t>= log</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(B</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is faster than Linear Search.</a:t>
            </a: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1723" name="Google Shape;1723;p11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24" name="Google Shape;1724;p11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25" name="Google Shape;1725;p11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6" name="Google Shape;1726;p11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Evaluation of expressions</a:t>
            </a:r>
            <a:endParaRPr sz="3000" b="1" i="0" u="none" strike="noStrike" cap="none">
              <a:solidFill>
                <a:srgbClr val="FFFFFF"/>
              </a:solidFill>
              <a:latin typeface="Calibri"/>
              <a:ea typeface="Calibri"/>
              <a:cs typeface="Calibri"/>
              <a:sym typeface="Calibri"/>
            </a:endParaRPr>
          </a:p>
        </p:txBody>
      </p:sp>
      <p:sp>
        <p:nvSpPr>
          <p:cNvPr id="1727" name="Google Shape;1727;p115"/>
          <p:cNvSpPr txBox="1"/>
          <p:nvPr/>
        </p:nvSpPr>
        <p:spPr>
          <a:xfrm>
            <a:off x="190500" y="2324804"/>
            <a:ext cx="3780000" cy="378565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Query(Expression) may contain multiple operations and due to that solving query (Expression) will be difficult.</a:t>
            </a:r>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To evaluate such type of Query we have to solve one by one in proper order.</a:t>
            </a:r>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There are two methods to evaluate multiple operations expression:</a:t>
            </a:r>
            <a:endParaRPr/>
          </a:p>
          <a:p>
            <a:pPr marL="457200" marR="0" lvl="0" indent="-4572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Materialization</a:t>
            </a:r>
            <a:endParaRPr/>
          </a:p>
          <a:p>
            <a:pPr marL="457200" marR="0" lvl="0" indent="-4572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Pipelining</a:t>
            </a:r>
            <a:endParaRPr/>
          </a:p>
        </p:txBody>
      </p:sp>
      <p:cxnSp>
        <p:nvCxnSpPr>
          <p:cNvPr id="1728" name="Google Shape;1728;p115"/>
          <p:cNvCxnSpPr/>
          <p:nvPr/>
        </p:nvCxnSpPr>
        <p:spPr>
          <a:xfrm>
            <a:off x="4059376" y="2299855"/>
            <a:ext cx="0" cy="4356000"/>
          </a:xfrm>
          <a:prstGeom prst="straightConnector1">
            <a:avLst/>
          </a:prstGeom>
          <a:noFill/>
          <a:ln w="38100" cap="flat" cmpd="sng">
            <a:solidFill>
              <a:schemeClr val="accent1"/>
            </a:solidFill>
            <a:prstDash val="solid"/>
            <a:miter lim="800000"/>
            <a:headEnd type="none" w="sm" len="sm"/>
            <a:tailEnd type="none" w="sm" len="sm"/>
          </a:ln>
        </p:spPr>
      </p:cxnSp>
      <p:graphicFrame>
        <p:nvGraphicFramePr>
          <p:cNvPr id="1729" name="Google Shape;1729;p115"/>
          <p:cNvGraphicFramePr/>
          <p:nvPr/>
        </p:nvGraphicFramePr>
        <p:xfrm>
          <a:off x="5157495" y="4662499"/>
          <a:ext cx="1727400" cy="579130"/>
        </p:xfrm>
        <a:graphic>
          <a:graphicData uri="http://schemas.openxmlformats.org/drawingml/2006/table">
            <a:tbl>
              <a:tblPr firstRow="1" bandRow="1">
                <a:noFill/>
                <a:tableStyleId>{4BA8E1DE-E860-43E3-9861-D21F44DC9BF2}</a:tableStyleId>
              </a:tblPr>
              <a:tblGrid>
                <a:gridCol w="1727400">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3200" b="0" u="none" strike="noStrike" cap="none">
                          <a:solidFill>
                            <a:schemeClr val="dk1"/>
                          </a:solidFill>
                        </a:rPr>
                        <a:t>σ</a:t>
                      </a:r>
                      <a:r>
                        <a:rPr lang="en-US" sz="2400" b="0" u="none" strike="noStrike" cap="none" baseline="-25000">
                          <a:solidFill>
                            <a:schemeClr val="dk1"/>
                          </a:solidFill>
                        </a:rPr>
                        <a:t>Balance&lt;25000</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30" name="Google Shape;1730;p115"/>
          <p:cNvGraphicFramePr/>
          <p:nvPr/>
        </p:nvGraphicFramePr>
        <p:xfrm>
          <a:off x="5044289" y="5952185"/>
          <a:ext cx="1393925" cy="396250"/>
        </p:xfrm>
        <a:graphic>
          <a:graphicData uri="http://schemas.openxmlformats.org/drawingml/2006/table">
            <a:tbl>
              <a:tblPr firstRow="1" bandRow="1">
                <a:noFill/>
                <a:tableStyleId>{4BA8E1DE-E860-43E3-9861-D21F44DC9BF2}</a:tableStyleId>
              </a:tblPr>
              <a:tblGrid>
                <a:gridCol w="1393925">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2000" b="0" u="none" strike="noStrike" cap="none">
                          <a:solidFill>
                            <a:schemeClr val="dk1"/>
                          </a:solidFill>
                        </a:rPr>
                        <a:t>(Account)</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31" name="Google Shape;1731;p115"/>
          <p:cNvGraphicFramePr/>
          <p:nvPr/>
        </p:nvGraphicFramePr>
        <p:xfrm>
          <a:off x="6438229" y="2252559"/>
          <a:ext cx="1440000" cy="579130"/>
        </p:xfrm>
        <a:graphic>
          <a:graphicData uri="http://schemas.openxmlformats.org/drawingml/2006/table">
            <a:tbl>
              <a:tblPr firstRow="1" bandRow="1">
                <a:noFill/>
                <a:tableStyleId>{4BA8E1DE-E860-43E3-9861-D21F44DC9BF2}</a:tableStyleId>
              </a:tblPr>
              <a:tblGrid>
                <a:gridCol w="1440000">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3200" b="0" u="none" strike="noStrike" cap="none">
                          <a:solidFill>
                            <a:schemeClr val="dk1"/>
                          </a:solidFill>
                          <a:latin typeface="Calibri"/>
                          <a:ea typeface="Calibri"/>
                          <a:cs typeface="Calibri"/>
                          <a:sym typeface="Calibri"/>
                        </a:rPr>
                        <a:t>Π</a:t>
                      </a:r>
                      <a:r>
                        <a:rPr lang="en-US" sz="2400" b="0" i="1" u="none" strike="noStrike" cap="none" baseline="-25000">
                          <a:solidFill>
                            <a:schemeClr val="dk1"/>
                          </a:solidFill>
                          <a:latin typeface="Calibri"/>
                          <a:ea typeface="Calibri"/>
                          <a:cs typeface="Calibri"/>
                          <a:sym typeface="Calibri"/>
                        </a:rPr>
                        <a:t>Name</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32" name="Google Shape;1732;p115"/>
          <p:cNvGraphicFramePr/>
          <p:nvPr/>
        </p:nvGraphicFramePr>
        <p:xfrm>
          <a:off x="7554090" y="4845379"/>
          <a:ext cx="1589900" cy="396250"/>
        </p:xfrm>
        <a:graphic>
          <a:graphicData uri="http://schemas.openxmlformats.org/drawingml/2006/table">
            <a:tbl>
              <a:tblPr firstRow="1" bandRow="1">
                <a:noFill/>
                <a:tableStyleId>{4BA8E1DE-E860-43E3-9861-D21F44DC9BF2}</a:tableStyleId>
              </a:tblPr>
              <a:tblGrid>
                <a:gridCol w="1589900">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2000" b="0" u="none" strike="noStrike" cap="none">
                          <a:solidFill>
                            <a:schemeClr val="dk1"/>
                          </a:solidFill>
                        </a:rPr>
                        <a:t>(Customer)</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3" name="Google Shape;1733;p115"/>
          <p:cNvSpPr/>
          <p:nvPr/>
        </p:nvSpPr>
        <p:spPr>
          <a:xfrm rot="5400000">
            <a:off x="7021069" y="3553731"/>
            <a:ext cx="274320" cy="27432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15"/>
          <p:cNvSpPr txBox="1"/>
          <p:nvPr/>
        </p:nvSpPr>
        <p:spPr>
          <a:xfrm>
            <a:off x="7089630" y="3622305"/>
            <a:ext cx="137160" cy="137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cxnSp>
        <p:nvCxnSpPr>
          <p:cNvPr id="1735" name="Google Shape;1735;p115"/>
          <p:cNvCxnSpPr/>
          <p:nvPr/>
        </p:nvCxnSpPr>
        <p:spPr>
          <a:xfrm>
            <a:off x="7158229" y="2851999"/>
            <a:ext cx="0" cy="720000"/>
          </a:xfrm>
          <a:prstGeom prst="straightConnector1">
            <a:avLst/>
          </a:prstGeom>
          <a:noFill/>
          <a:ln w="38100" cap="flat" cmpd="sng">
            <a:solidFill>
              <a:srgbClr val="002060"/>
            </a:solidFill>
            <a:prstDash val="solid"/>
            <a:miter lim="800000"/>
            <a:headEnd type="none" w="sm" len="sm"/>
            <a:tailEnd type="none" w="sm" len="sm"/>
          </a:ln>
        </p:spPr>
      </p:cxnSp>
      <p:cxnSp>
        <p:nvCxnSpPr>
          <p:cNvPr id="1736" name="Google Shape;1736;p115"/>
          <p:cNvCxnSpPr/>
          <p:nvPr/>
        </p:nvCxnSpPr>
        <p:spPr>
          <a:xfrm>
            <a:off x="7336029" y="3903987"/>
            <a:ext cx="1302840" cy="935119"/>
          </a:xfrm>
          <a:prstGeom prst="straightConnector1">
            <a:avLst/>
          </a:prstGeom>
          <a:noFill/>
          <a:ln w="38100" cap="flat" cmpd="sng">
            <a:solidFill>
              <a:srgbClr val="002060"/>
            </a:solidFill>
            <a:prstDash val="solid"/>
            <a:miter lim="800000"/>
            <a:headEnd type="none" w="sm" len="sm"/>
            <a:tailEnd type="none" w="sm" len="sm"/>
          </a:ln>
        </p:spPr>
      </p:cxnSp>
      <p:cxnSp>
        <p:nvCxnSpPr>
          <p:cNvPr id="1737" name="Google Shape;1737;p115"/>
          <p:cNvCxnSpPr/>
          <p:nvPr/>
        </p:nvCxnSpPr>
        <p:spPr>
          <a:xfrm flipH="1">
            <a:off x="5675733" y="3903987"/>
            <a:ext cx="1315314" cy="935119"/>
          </a:xfrm>
          <a:prstGeom prst="straightConnector1">
            <a:avLst/>
          </a:prstGeom>
          <a:noFill/>
          <a:ln w="38100" cap="flat" cmpd="sng">
            <a:solidFill>
              <a:srgbClr val="002060"/>
            </a:solidFill>
            <a:prstDash val="solid"/>
            <a:miter lim="800000"/>
            <a:headEnd type="none" w="sm" len="sm"/>
            <a:tailEnd type="none" w="sm" len="sm"/>
          </a:ln>
        </p:spPr>
      </p:cxnSp>
      <p:cxnSp>
        <p:nvCxnSpPr>
          <p:cNvPr id="1738" name="Google Shape;1738;p115"/>
          <p:cNvCxnSpPr/>
          <p:nvPr/>
        </p:nvCxnSpPr>
        <p:spPr>
          <a:xfrm>
            <a:off x="5675733" y="5214937"/>
            <a:ext cx="0" cy="720000"/>
          </a:xfrm>
          <a:prstGeom prst="straightConnector1">
            <a:avLst/>
          </a:prstGeom>
          <a:noFill/>
          <a:ln w="38100" cap="flat" cmpd="sng">
            <a:solidFill>
              <a:srgbClr val="002060"/>
            </a:solidFill>
            <a:prstDash val="solid"/>
            <a:miter lim="800000"/>
            <a:headEnd type="none" w="sm" len="sm"/>
            <a:tailEnd type="none" w="sm" len="sm"/>
          </a:ln>
        </p:spPr>
      </p:cxnSp>
      <p:sp>
        <p:nvSpPr>
          <p:cNvPr id="1739" name="Google Shape;1739;p115"/>
          <p:cNvSpPr/>
          <p:nvPr/>
        </p:nvSpPr>
        <p:spPr>
          <a:xfrm>
            <a:off x="4284737" y="2455412"/>
            <a:ext cx="982764" cy="3848406"/>
          </a:xfrm>
          <a:prstGeom prst="upArrow">
            <a:avLst>
              <a:gd name="adj1" fmla="val 50000"/>
              <a:gd name="adj2" fmla="val 50000"/>
            </a:avLst>
          </a:prstGeom>
          <a:solidFill>
            <a:srgbClr val="002060"/>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5"/>
          <p:cNvSpPr txBox="1"/>
          <p:nvPr/>
        </p:nvSpPr>
        <p:spPr>
          <a:xfrm rot="-5400000">
            <a:off x="2974750" y="4256757"/>
            <a:ext cx="3602715" cy="4913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Execution</a:t>
            </a:r>
            <a:endParaRPr/>
          </a:p>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Bottom to top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30"/>
                                        </p:tgtEl>
                                        <p:attrNameLst>
                                          <p:attrName>style.visibility</p:attrName>
                                        </p:attrNameLst>
                                      </p:cBhvr>
                                      <p:to>
                                        <p:strVal val="visible"/>
                                      </p:to>
                                    </p:set>
                                    <p:animEffect transition="in" filter="fade">
                                      <p:cBhvr>
                                        <p:cTn id="31" dur="500"/>
                                        <p:tgtEl>
                                          <p:spTgt spid="17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38"/>
                                        </p:tgtEl>
                                        <p:attrNameLst>
                                          <p:attrName>style.visibility</p:attrName>
                                        </p:attrNameLst>
                                      </p:cBhvr>
                                      <p:to>
                                        <p:strVal val="visible"/>
                                      </p:to>
                                    </p:set>
                                    <p:animEffect transition="in" filter="fade">
                                      <p:cBhvr>
                                        <p:cTn id="36" dur="500"/>
                                        <p:tgtEl>
                                          <p:spTgt spid="17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29"/>
                                        </p:tgtEl>
                                        <p:attrNameLst>
                                          <p:attrName>style.visibility</p:attrName>
                                        </p:attrNameLst>
                                      </p:cBhvr>
                                      <p:to>
                                        <p:strVal val="visible"/>
                                      </p:to>
                                    </p:set>
                                    <p:animEffect transition="in" filter="fade">
                                      <p:cBhvr>
                                        <p:cTn id="41" dur="500"/>
                                        <p:tgtEl>
                                          <p:spTgt spid="17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32"/>
                                        </p:tgtEl>
                                        <p:attrNameLst>
                                          <p:attrName>style.visibility</p:attrName>
                                        </p:attrNameLst>
                                      </p:cBhvr>
                                      <p:to>
                                        <p:strVal val="visible"/>
                                      </p:to>
                                    </p:set>
                                    <p:animEffect transition="in" filter="fade">
                                      <p:cBhvr>
                                        <p:cTn id="46" dur="500"/>
                                        <p:tgtEl>
                                          <p:spTgt spid="17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37"/>
                                        </p:tgtEl>
                                        <p:attrNameLst>
                                          <p:attrName>style.visibility</p:attrName>
                                        </p:attrNameLst>
                                      </p:cBhvr>
                                      <p:to>
                                        <p:strVal val="visible"/>
                                      </p:to>
                                    </p:set>
                                    <p:animEffect transition="in" filter="fade">
                                      <p:cBhvr>
                                        <p:cTn id="51" dur="500"/>
                                        <p:tgtEl>
                                          <p:spTgt spid="1737"/>
                                        </p:tgtEl>
                                      </p:cBhvr>
                                    </p:animEffect>
                                  </p:childTnLst>
                                </p:cTn>
                              </p:par>
                              <p:par>
                                <p:cTn id="52" presetID="10" presetClass="entr" presetSubtype="0" fill="hold" nodeType="withEffect">
                                  <p:stCondLst>
                                    <p:cond delay="0"/>
                                  </p:stCondLst>
                                  <p:childTnLst>
                                    <p:set>
                                      <p:cBhvr>
                                        <p:cTn id="53" dur="1" fill="hold">
                                          <p:stCondLst>
                                            <p:cond delay="0"/>
                                          </p:stCondLst>
                                        </p:cTn>
                                        <p:tgtEl>
                                          <p:spTgt spid="1736"/>
                                        </p:tgtEl>
                                        <p:attrNameLst>
                                          <p:attrName>style.visibility</p:attrName>
                                        </p:attrNameLst>
                                      </p:cBhvr>
                                      <p:to>
                                        <p:strVal val="visible"/>
                                      </p:to>
                                    </p:set>
                                    <p:animEffect transition="in" filter="fade">
                                      <p:cBhvr>
                                        <p:cTn id="54" dur="500"/>
                                        <p:tgtEl>
                                          <p:spTgt spid="17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33"/>
                                        </p:tgtEl>
                                        <p:attrNameLst>
                                          <p:attrName>style.visibility</p:attrName>
                                        </p:attrNameLst>
                                      </p:cBhvr>
                                      <p:to>
                                        <p:strVal val="visible"/>
                                      </p:to>
                                    </p:set>
                                    <p:animEffect transition="in" filter="fade">
                                      <p:cBhvr>
                                        <p:cTn id="59" dur="500"/>
                                        <p:tgtEl>
                                          <p:spTgt spid="17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735"/>
                                        </p:tgtEl>
                                        <p:attrNameLst>
                                          <p:attrName>style.visibility</p:attrName>
                                        </p:attrNameLst>
                                      </p:cBhvr>
                                      <p:to>
                                        <p:strVal val="visible"/>
                                      </p:to>
                                    </p:set>
                                    <p:animEffect transition="in" filter="fade">
                                      <p:cBhvr>
                                        <p:cTn id="64" dur="500"/>
                                        <p:tgtEl>
                                          <p:spTgt spid="173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731"/>
                                        </p:tgtEl>
                                        <p:attrNameLst>
                                          <p:attrName>style.visibility</p:attrName>
                                        </p:attrNameLst>
                                      </p:cBhvr>
                                      <p:to>
                                        <p:strVal val="visible"/>
                                      </p:to>
                                    </p:set>
                                    <p:animEffect transition="in" filter="fade">
                                      <p:cBhvr>
                                        <p:cTn id="69" dur="500"/>
                                        <p:tgtEl>
                                          <p:spTgt spid="1731"/>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11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46" name="Google Shape;1746;p116"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47" name="Google Shape;1747;p11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8" name="Google Shape;1748;p11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Materialization</a:t>
            </a:r>
            <a:endParaRPr sz="3000" b="1" i="0" u="none" strike="noStrike" cap="none">
              <a:solidFill>
                <a:srgbClr val="FFFFFF"/>
              </a:solidFill>
              <a:latin typeface="Calibri"/>
              <a:ea typeface="Calibri"/>
              <a:cs typeface="Calibri"/>
              <a:sym typeface="Calibri"/>
            </a:endParaRPr>
          </a:p>
        </p:txBody>
      </p:sp>
      <p:sp>
        <p:nvSpPr>
          <p:cNvPr id="1749" name="Google Shape;1749;p116"/>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Materialization</a:t>
            </a:r>
            <a:r>
              <a:rPr lang="en-US" sz="2200" b="0" i="0" u="none" strike="noStrike" cap="none">
                <a:solidFill>
                  <a:srgbClr val="000000"/>
                </a:solidFill>
                <a:latin typeface="Calibri"/>
                <a:ea typeface="Calibri"/>
                <a:cs typeface="Calibri"/>
                <a:sym typeface="Calibri"/>
              </a:rPr>
              <a:t> starts the bottom of the expression and performs a single operation at a time.</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Materialized</a:t>
            </a:r>
            <a:r>
              <a:rPr lang="en-US" sz="2200" b="0" i="0" u="none" strike="noStrike" cap="none">
                <a:solidFill>
                  <a:srgbClr val="000000"/>
                </a:solidFill>
                <a:latin typeface="Calibri"/>
                <a:ea typeface="Calibri"/>
                <a:cs typeface="Calibri"/>
                <a:sym typeface="Calibri"/>
              </a:rPr>
              <a:t>(store in temporary relation) each intermediate result of all operations performed and use this result as input to evaluate next-level operations.</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The </a:t>
            </a:r>
            <a:r>
              <a:rPr lang="en-US" sz="2200" b="1" i="0" u="none" strike="noStrike" cap="none">
                <a:solidFill>
                  <a:srgbClr val="000000"/>
                </a:solidFill>
                <a:latin typeface="Calibri"/>
                <a:ea typeface="Calibri"/>
                <a:cs typeface="Calibri"/>
                <a:sym typeface="Calibri"/>
              </a:rPr>
              <a:t>cost of materialization</a:t>
            </a:r>
            <a:r>
              <a:rPr lang="en-US" sz="2200" b="0" i="0" u="none" strike="noStrike" cap="none">
                <a:solidFill>
                  <a:srgbClr val="000000"/>
                </a:solidFill>
                <a:latin typeface="Calibri"/>
                <a:ea typeface="Calibri"/>
                <a:cs typeface="Calibri"/>
                <a:sym typeface="Calibri"/>
              </a:rPr>
              <a:t> can be quite high as overall cost can be compute as:</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Overall Cost </a:t>
            </a:r>
            <a:r>
              <a:rPr lang="en-US" sz="2200" b="0" i="0" u="none" strike="noStrike" cap="none">
                <a:solidFill>
                  <a:srgbClr val="000000"/>
                </a:solidFill>
                <a:latin typeface="Calibri"/>
                <a:ea typeface="Calibri"/>
                <a:cs typeface="Calibri"/>
                <a:sym typeface="Calibri"/>
              </a:rPr>
              <a:t>= Sum of Costs of individual operations + Cost of writing intermediate results to the disk</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Disadvantages of Materializations are:</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Due to intermediate results, it creates lots of temporary relations.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 performs many Input/Output operations.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pic>
        <p:nvPicPr>
          <p:cNvPr id="1754" name="Google Shape;1754;p11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55" name="Google Shape;1755;p11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56" name="Google Shape;1756;p11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7" name="Google Shape;1757;p11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Pipelining</a:t>
            </a:r>
            <a:endParaRPr sz="3000" b="1" i="0" u="none" strike="noStrike" cap="none">
              <a:solidFill>
                <a:srgbClr val="FFFFFF"/>
              </a:solidFill>
              <a:latin typeface="Calibri"/>
              <a:ea typeface="Calibri"/>
              <a:cs typeface="Calibri"/>
              <a:sym typeface="Calibri"/>
            </a:endParaRPr>
          </a:p>
        </p:txBody>
      </p:sp>
      <p:sp>
        <p:nvSpPr>
          <p:cNvPr id="1758" name="Google Shape;1758;p117"/>
          <p:cNvSpPr txBox="1"/>
          <p:nvPr/>
        </p:nvSpPr>
        <p:spPr>
          <a:xfrm>
            <a:off x="190500" y="2324803"/>
            <a:ext cx="8763000" cy="381642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In Pipelining</a:t>
            </a:r>
            <a:r>
              <a:rPr lang="en-US" sz="2200" b="0" i="0" u="none" strike="noStrike" cap="none">
                <a:solidFill>
                  <a:srgbClr val="000000"/>
                </a:solidFill>
                <a:latin typeface="Calibri"/>
                <a:ea typeface="Calibri"/>
                <a:cs typeface="Calibri"/>
                <a:sym typeface="Calibri"/>
              </a:rPr>
              <a:t>, the output of one operation is passed as input to another operation. i.e. it forms a queue.</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 the output of one operation is passed 	to the next operation in the </a:t>
            </a:r>
            <a:r>
              <a:rPr lang="en-US" sz="2200" b="1" i="0" u="none" strike="noStrike" cap="none">
                <a:solidFill>
                  <a:srgbClr val="000000"/>
                </a:solidFill>
                <a:latin typeface="Calibri"/>
                <a:ea typeface="Calibri"/>
                <a:cs typeface="Calibri"/>
                <a:sym typeface="Calibri"/>
              </a:rPr>
              <a:t>Pipelines, the number of intermediate temporary relations will be reduced.</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Performing operations in Pipeline </a:t>
            </a:r>
            <a:r>
              <a:rPr lang="en-US" sz="2200" b="1" i="0" u="none" strike="noStrike" cap="none">
                <a:solidFill>
                  <a:srgbClr val="000000"/>
                </a:solidFill>
                <a:latin typeface="Calibri"/>
                <a:ea typeface="Calibri"/>
                <a:cs typeface="Calibri"/>
                <a:sym typeface="Calibri"/>
              </a:rPr>
              <a:t>eliminates the cost of writing and reading temporary relations.</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 can be executed in two ways: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Demand Driven(Lazy Evaluation)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Producer Driven(Eager Pipelining)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1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64" name="Google Shape;1764;p11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65" name="Google Shape;1765;p11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6" name="Google Shape;1766;p11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Pipelining(Cont..)</a:t>
            </a:r>
            <a:endParaRPr sz="3000" b="1" i="0" u="none" strike="noStrike" cap="none">
              <a:solidFill>
                <a:srgbClr val="FFFFFF"/>
              </a:solidFill>
              <a:latin typeface="Calibri"/>
              <a:ea typeface="Calibri"/>
              <a:cs typeface="Calibri"/>
              <a:sym typeface="Calibri"/>
            </a:endParaRPr>
          </a:p>
        </p:txBody>
      </p:sp>
      <p:sp>
        <p:nvSpPr>
          <p:cNvPr id="1767" name="Google Shape;1767;p118"/>
          <p:cNvSpPr txBox="1"/>
          <p:nvPr/>
        </p:nvSpPr>
        <p:spPr>
          <a:xfrm>
            <a:off x="190500" y="2324803"/>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Demand Driven(Lazy Evaluation):</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System repeatedly requests for tuples from operation at the top of pipeline.</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Producer Driven(Eager Pipelining):</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Operations do not wait for request to produce tuples, but generate the tuples eagerly.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pic>
        <p:nvPicPr>
          <p:cNvPr id="1772" name="Google Shape;1772;p119" descr="C:\Users\parul\Desktop\Digital Learning Content.png"/>
          <p:cNvPicPr preferRelativeResize="0"/>
          <p:nvPr/>
        </p:nvPicPr>
        <p:blipFill rotWithShape="1">
          <a:blip r:embed="rId3">
            <a:alphaModFix/>
          </a:blip>
          <a:srcRect/>
          <a:stretch/>
        </p:blipFill>
        <p:spPr>
          <a:xfrm>
            <a:off x="0" y="-42863"/>
            <a:ext cx="9144000" cy="6900863"/>
          </a:xfrm>
          <a:prstGeom prst="rect">
            <a:avLst/>
          </a:prstGeom>
          <a:noFill/>
          <a:ln>
            <a:noFill/>
          </a:ln>
        </p:spPr>
      </p:pic>
      <p:pic>
        <p:nvPicPr>
          <p:cNvPr id="1773" name="Google Shape;1773;p11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74" name="Google Shape;1774;p11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5" name="Google Shape;1775;p11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Query Optimization</a:t>
            </a:r>
            <a:endParaRPr sz="3000" b="1" i="0" u="none" strike="noStrike" cap="none">
              <a:solidFill>
                <a:srgbClr val="FFFFFF"/>
              </a:solidFill>
              <a:latin typeface="Calibri"/>
              <a:ea typeface="Calibri"/>
              <a:cs typeface="Calibri"/>
              <a:sym typeface="Calibri"/>
            </a:endParaRPr>
          </a:p>
        </p:txBody>
      </p:sp>
      <p:sp>
        <p:nvSpPr>
          <p:cNvPr id="1776" name="Google Shape;1776;p119"/>
          <p:cNvSpPr txBox="1"/>
          <p:nvPr/>
        </p:nvSpPr>
        <p:spPr>
          <a:xfrm>
            <a:off x="190500" y="2324805"/>
            <a:ext cx="8763000" cy="14465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optimization </a:t>
            </a:r>
            <a:r>
              <a:rPr lang="en-US" sz="2200" b="0" i="0" u="none" strike="noStrike" cap="none">
                <a:solidFill>
                  <a:srgbClr val="000000"/>
                </a:solidFill>
                <a:latin typeface="Calibri"/>
                <a:ea typeface="Calibri"/>
                <a:cs typeface="Calibri"/>
                <a:sym typeface="Calibri"/>
              </a:rPr>
              <a:t>is the process of choosing the best evaluation plan having lowest cost from the available multiple plans.</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For Example,</a:t>
            </a:r>
            <a:endParaRPr/>
          </a:p>
          <a:p>
            <a:pPr marL="342900" marR="0" lvl="0" indent="-203200"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1777" name="Google Shape;1777;p119"/>
          <p:cNvGraphicFramePr/>
          <p:nvPr/>
        </p:nvGraphicFramePr>
        <p:xfrm>
          <a:off x="397045" y="3391820"/>
          <a:ext cx="5760000" cy="579130"/>
        </p:xfrm>
        <a:graphic>
          <a:graphicData uri="http://schemas.openxmlformats.org/drawingml/2006/table">
            <a:tbl>
              <a:tblPr firstRow="1" bandRow="1">
                <a:noFill/>
                <a:tableStyleId>{4BA8E1DE-E860-43E3-9861-D21F44DC9BF2}</a:tableStyleId>
              </a:tblPr>
              <a:tblGrid>
                <a:gridCol w="5760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3200" b="0" u="none" strike="noStrike" cap="none">
                          <a:solidFill>
                            <a:schemeClr val="dk1"/>
                          </a:solidFill>
                          <a:latin typeface="Calibri"/>
                          <a:ea typeface="Calibri"/>
                          <a:cs typeface="Calibri"/>
                          <a:sym typeface="Calibri"/>
                        </a:rPr>
                        <a:t>Π</a:t>
                      </a:r>
                      <a:r>
                        <a:rPr lang="en-US" sz="2400" b="0" i="1" u="none" strike="noStrike" cap="none" baseline="-25000">
                          <a:solidFill>
                            <a:schemeClr val="dk1"/>
                          </a:solidFill>
                          <a:latin typeface="Calibri"/>
                          <a:ea typeface="Calibri"/>
                          <a:cs typeface="Calibri"/>
                          <a:sym typeface="Calibri"/>
                        </a:rPr>
                        <a:t>Name</a:t>
                      </a:r>
                      <a:r>
                        <a:rPr lang="en-US" sz="3200" b="0" u="none" strike="noStrike" cap="none">
                          <a:solidFill>
                            <a:schemeClr val="dk1"/>
                          </a:solidFill>
                          <a:latin typeface="Calibri"/>
                          <a:ea typeface="Calibri"/>
                          <a:cs typeface="Calibri"/>
                          <a:sym typeface="Calibri"/>
                        </a:rPr>
                        <a:t> </a:t>
                      </a:r>
                      <a:r>
                        <a:rPr lang="en-US" sz="2800" b="0" u="none" strike="noStrike" cap="none">
                          <a:solidFill>
                            <a:schemeClr val="dk1"/>
                          </a:solidFill>
                          <a:latin typeface="Calibri"/>
                          <a:ea typeface="Calibri"/>
                          <a:cs typeface="Calibri"/>
                          <a:sym typeface="Calibri"/>
                        </a:rPr>
                        <a:t>(</a:t>
                      </a:r>
                      <a:r>
                        <a:rPr lang="en-US" sz="3200" b="0" u="none" strike="noStrike" cap="none">
                          <a:solidFill>
                            <a:schemeClr val="dk1"/>
                          </a:solidFill>
                          <a:latin typeface="Calibri"/>
                          <a:ea typeface="Calibri"/>
                          <a:cs typeface="Calibri"/>
                          <a:sym typeface="Calibri"/>
                        </a:rPr>
                        <a:t> σ</a:t>
                      </a:r>
                      <a:r>
                        <a:rPr lang="en-US" sz="2400" b="0" u="none" strike="noStrike" cap="none" baseline="-25000">
                          <a:solidFill>
                            <a:schemeClr val="dk1"/>
                          </a:solidFill>
                          <a:latin typeface="Calibri"/>
                          <a:ea typeface="Calibri"/>
                          <a:cs typeface="Calibri"/>
                          <a:sym typeface="Calibri"/>
                        </a:rPr>
                        <a:t>Balance&lt;25000</a:t>
                      </a:r>
                      <a:r>
                        <a:rPr lang="en-US" sz="2400" b="0" u="none" strike="noStrike" cap="none">
                          <a:solidFill>
                            <a:schemeClr val="dk1"/>
                          </a:solidFill>
                          <a:latin typeface="Calibri"/>
                          <a:ea typeface="Calibri"/>
                          <a:cs typeface="Calibri"/>
                          <a:sym typeface="Calibri"/>
                        </a:rPr>
                        <a:t> </a:t>
                      </a:r>
                      <a:r>
                        <a:rPr lang="en-US" sz="2000" b="0" u="none" strike="noStrike" cap="none">
                          <a:solidFill>
                            <a:schemeClr val="dk1"/>
                          </a:solidFill>
                          <a:latin typeface="Calibri"/>
                          <a:ea typeface="Calibri"/>
                          <a:cs typeface="Calibri"/>
                          <a:sym typeface="Calibri"/>
                        </a:rPr>
                        <a:t>(Account)       (Customer)</a:t>
                      </a:r>
                      <a:r>
                        <a:rPr lang="en-US" sz="2800" b="0" u="none" strike="noStrike" cap="none">
                          <a:solidFill>
                            <a:schemeClr val="dk1"/>
                          </a:solidFill>
                          <a:latin typeface="Calibri"/>
                          <a:ea typeface="Calibri"/>
                          <a:cs typeface="Calibri"/>
                          <a:sym typeface="Calibri"/>
                        </a:rPr>
                        <a:t>)</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78" name="Google Shape;1778;p119"/>
          <p:cNvSpPr/>
          <p:nvPr/>
        </p:nvSpPr>
        <p:spPr>
          <a:xfrm rot="5400000">
            <a:off x="4114995" y="3607925"/>
            <a:ext cx="274320" cy="27432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9"/>
          <p:cNvSpPr txBox="1"/>
          <p:nvPr/>
        </p:nvSpPr>
        <p:spPr>
          <a:xfrm>
            <a:off x="4183555" y="3676505"/>
            <a:ext cx="137160" cy="137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Calibri"/>
              <a:ea typeface="Calibri"/>
              <a:cs typeface="Calibri"/>
              <a:sym typeface="Calibri"/>
            </a:endParaRPr>
          </a:p>
        </p:txBody>
      </p:sp>
      <p:graphicFrame>
        <p:nvGraphicFramePr>
          <p:cNvPr id="1780" name="Google Shape;1780;p119"/>
          <p:cNvGraphicFramePr/>
          <p:nvPr/>
        </p:nvGraphicFramePr>
        <p:xfrm>
          <a:off x="286207" y="5073681"/>
          <a:ext cx="5760000" cy="579130"/>
        </p:xfrm>
        <a:graphic>
          <a:graphicData uri="http://schemas.openxmlformats.org/drawingml/2006/table">
            <a:tbl>
              <a:tblPr firstRow="1" bandRow="1">
                <a:noFill/>
                <a:tableStyleId>{4BA8E1DE-E860-43E3-9861-D21F44DC9BF2}</a:tableStyleId>
              </a:tblPr>
              <a:tblGrid>
                <a:gridCol w="5760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3200" b="0" u="none" strike="noStrike" cap="none">
                          <a:solidFill>
                            <a:schemeClr val="dk1"/>
                          </a:solidFill>
                          <a:latin typeface="Calibri"/>
                          <a:ea typeface="Calibri"/>
                          <a:cs typeface="Calibri"/>
                          <a:sym typeface="Calibri"/>
                        </a:rPr>
                        <a:t>Π</a:t>
                      </a:r>
                      <a:r>
                        <a:rPr lang="en-US" sz="2400" b="0" i="1" u="none" strike="noStrike" cap="none" baseline="-25000">
                          <a:solidFill>
                            <a:schemeClr val="dk1"/>
                          </a:solidFill>
                          <a:latin typeface="Calibri"/>
                          <a:ea typeface="Calibri"/>
                          <a:cs typeface="Calibri"/>
                          <a:sym typeface="Calibri"/>
                        </a:rPr>
                        <a:t>Name</a:t>
                      </a:r>
                      <a:r>
                        <a:rPr lang="en-US" sz="3200" b="0" u="none" strike="noStrike" cap="none">
                          <a:solidFill>
                            <a:schemeClr val="dk1"/>
                          </a:solidFill>
                          <a:latin typeface="Calibri"/>
                          <a:ea typeface="Calibri"/>
                          <a:cs typeface="Calibri"/>
                          <a:sym typeface="Calibri"/>
                        </a:rPr>
                        <a:t> </a:t>
                      </a:r>
                      <a:r>
                        <a:rPr lang="en-US" sz="2800" b="0" u="none" strike="noStrike" cap="none">
                          <a:solidFill>
                            <a:schemeClr val="dk1"/>
                          </a:solidFill>
                          <a:latin typeface="Calibri"/>
                          <a:ea typeface="Calibri"/>
                          <a:cs typeface="Calibri"/>
                          <a:sym typeface="Calibri"/>
                        </a:rPr>
                        <a:t>(</a:t>
                      </a:r>
                      <a:r>
                        <a:rPr lang="en-US" sz="3200" b="0" u="none" strike="noStrike" cap="none">
                          <a:solidFill>
                            <a:schemeClr val="dk1"/>
                          </a:solidFill>
                          <a:latin typeface="Calibri"/>
                          <a:ea typeface="Calibri"/>
                          <a:cs typeface="Calibri"/>
                          <a:sym typeface="Calibri"/>
                        </a:rPr>
                        <a:t> </a:t>
                      </a:r>
                      <a:r>
                        <a:rPr lang="en-US" sz="3200" b="0" u="none" strike="noStrike" cap="none">
                          <a:solidFill>
                            <a:schemeClr val="dk1"/>
                          </a:solidFill>
                        </a:rPr>
                        <a:t>σ</a:t>
                      </a:r>
                      <a:r>
                        <a:rPr lang="en-US" sz="2400" b="0" u="none" strike="noStrike" cap="none" baseline="-25000">
                          <a:solidFill>
                            <a:schemeClr val="dk1"/>
                          </a:solidFill>
                        </a:rPr>
                        <a:t>Balance&lt;25000</a:t>
                      </a:r>
                      <a:r>
                        <a:rPr lang="en-US" sz="2400" b="0" u="none" strike="noStrike" cap="none">
                          <a:solidFill>
                            <a:schemeClr val="dk1"/>
                          </a:solidFill>
                        </a:rPr>
                        <a:t> </a:t>
                      </a:r>
                      <a:r>
                        <a:rPr lang="en-US" sz="2000" b="0" u="none" strike="noStrike" cap="none">
                          <a:solidFill>
                            <a:schemeClr val="dk1"/>
                          </a:solidFill>
                        </a:rPr>
                        <a:t>(Account       Customer)</a:t>
                      </a:r>
                      <a:r>
                        <a:rPr lang="en-US" sz="2000" b="0" u="none" strike="noStrike" cap="none">
                          <a:solidFill>
                            <a:schemeClr val="dk1"/>
                          </a:solidFill>
                          <a:latin typeface="Calibri"/>
                          <a:ea typeface="Calibri"/>
                          <a:cs typeface="Calibri"/>
                          <a:sym typeface="Calibri"/>
                        </a:rPr>
                        <a:t> </a:t>
                      </a:r>
                      <a:r>
                        <a:rPr lang="en-US" sz="2800" b="0" u="none" strike="noStrike" cap="none">
                          <a:solidFill>
                            <a:schemeClr val="dk1"/>
                          </a:solidFill>
                          <a:latin typeface="Calibri"/>
                          <a:ea typeface="Calibri"/>
                          <a:cs typeface="Calibri"/>
                          <a:sym typeface="Calibri"/>
                        </a:rPr>
                        <a:t>)</a:t>
                      </a:r>
                      <a:r>
                        <a:rPr lang="en-US" sz="2000" b="0" u="none" strike="noStrike" cap="none">
                          <a:solidFill>
                            <a:schemeClr val="dk1"/>
                          </a:solidFill>
                          <a:latin typeface="Calibri"/>
                          <a:ea typeface="Calibri"/>
                          <a:cs typeface="Calibri"/>
                          <a:sym typeface="Calibri"/>
                        </a:rPr>
                        <a:t> </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81" name="Google Shape;1781;p119"/>
          <p:cNvSpPr/>
          <p:nvPr/>
        </p:nvSpPr>
        <p:spPr>
          <a:xfrm rot="5400000">
            <a:off x="3945198" y="5300175"/>
            <a:ext cx="274320" cy="27432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9"/>
          <p:cNvSpPr txBox="1"/>
          <p:nvPr/>
        </p:nvSpPr>
        <p:spPr>
          <a:xfrm>
            <a:off x="4013755" y="5368755"/>
            <a:ext cx="137160" cy="137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Calibri"/>
              <a:ea typeface="Calibri"/>
              <a:cs typeface="Calibri"/>
              <a:sym typeface="Calibri"/>
            </a:endParaRPr>
          </a:p>
        </p:txBody>
      </p:sp>
      <p:graphicFrame>
        <p:nvGraphicFramePr>
          <p:cNvPr id="1783" name="Google Shape;1783;p119"/>
          <p:cNvGraphicFramePr/>
          <p:nvPr/>
        </p:nvGraphicFramePr>
        <p:xfrm>
          <a:off x="6793708" y="3090578"/>
          <a:ext cx="2232000" cy="1676450"/>
        </p:xfrm>
        <a:graphic>
          <a:graphicData uri="http://schemas.openxmlformats.org/drawingml/2006/table">
            <a:tbl>
              <a:tblPr firstRow="1" bandRow="1">
                <a:noFill/>
                <a:tableStyleId>{4BA8E1DE-E860-43E3-9861-D21F44DC9BF2}</a:tableStyleId>
              </a:tblPr>
              <a:tblGrid>
                <a:gridCol w="767050">
                  <a:extLst>
                    <a:ext uri="{9D8B030D-6E8A-4147-A177-3AD203B41FA5}">
                      <a16:colId xmlns:a16="http://schemas.microsoft.com/office/drawing/2014/main" val="20000"/>
                    </a:ext>
                  </a:extLst>
                </a:gridCol>
                <a:gridCol w="772825">
                  <a:extLst>
                    <a:ext uri="{9D8B030D-6E8A-4147-A177-3AD203B41FA5}">
                      <a16:colId xmlns:a16="http://schemas.microsoft.com/office/drawing/2014/main" val="20001"/>
                    </a:ext>
                  </a:extLst>
                </a:gridCol>
                <a:gridCol w="692125">
                  <a:extLst>
                    <a:ext uri="{9D8B030D-6E8A-4147-A177-3AD203B41FA5}">
                      <a16:colId xmlns:a16="http://schemas.microsoft.com/office/drawing/2014/main" val="20002"/>
                    </a:ext>
                  </a:extLst>
                </a:gridCol>
              </a:tblGrid>
              <a:tr h="331200">
                <a:tc>
                  <a:txBody>
                    <a:bodyPr/>
                    <a:lstStyle/>
                    <a:p>
                      <a:pPr marL="0" marR="0" lvl="0" indent="0" algn="l" rtl="0">
                        <a:spcBef>
                          <a:spcPts val="0"/>
                        </a:spcBef>
                        <a:spcAft>
                          <a:spcPts val="0"/>
                        </a:spcAft>
                        <a:buNone/>
                      </a:pPr>
                      <a:r>
                        <a:rPr lang="en-US" sz="1600" b="1" u="sng" strike="noStrike" cap="none">
                          <a:solidFill>
                            <a:schemeClr val="dk1"/>
                          </a:solidFill>
                        </a:rPr>
                        <a:t>CID</a:t>
                      </a:r>
                      <a:endParaRPr/>
                    </a:p>
                  </a:txBody>
                  <a:tcPr marL="91450" marR="91450" marT="45725" marB="45725" anchor="ctr"/>
                </a:tc>
                <a:tc>
                  <a:txBody>
                    <a:bodyPr/>
                    <a:lstStyle/>
                    <a:p>
                      <a:pPr marL="0" marR="0" lvl="0" indent="0" algn="l" rtl="0">
                        <a:spcBef>
                          <a:spcPts val="0"/>
                        </a:spcBef>
                        <a:spcAft>
                          <a:spcPts val="0"/>
                        </a:spcAft>
                        <a:buNone/>
                      </a:pPr>
                      <a:r>
                        <a:rPr lang="en-US" sz="1600" u="sng" strike="noStrike" cap="none">
                          <a:solidFill>
                            <a:schemeClr val="dk1"/>
                          </a:solidFill>
                        </a:rPr>
                        <a:t>ANO</a:t>
                      </a:r>
                      <a:endParaRPr sz="1600" b="1" u="sng" strike="noStrike" cap="none">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1600" u="none" strike="noStrike" cap="none">
                          <a:solidFill>
                            <a:schemeClr val="dk1"/>
                          </a:solidFill>
                        </a:rPr>
                        <a:t>Name</a:t>
                      </a:r>
                      <a:endParaRPr sz="1600" b="1" u="none" strike="noStrike" cap="none">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1200">
                <a:tc>
                  <a:txBody>
                    <a:bodyPr/>
                    <a:lstStyle/>
                    <a:p>
                      <a:pPr marL="0" marR="0" lvl="0" indent="0" algn="l" rtl="0">
                        <a:spcBef>
                          <a:spcPts val="0"/>
                        </a:spcBef>
                        <a:spcAft>
                          <a:spcPts val="0"/>
                        </a:spcAft>
                        <a:buNone/>
                      </a:pPr>
                      <a:r>
                        <a:rPr lang="en-US" sz="1600" u="none" strike="noStrike" cap="none"/>
                        <a:t>CSE1</a:t>
                      </a:r>
                      <a:endParaRPr/>
                    </a:p>
                  </a:txBody>
                  <a:tcPr marL="91450" marR="91450" marT="45725" marB="45725"/>
                </a:tc>
                <a:tc>
                  <a:txBody>
                    <a:bodyPr/>
                    <a:lstStyle/>
                    <a:p>
                      <a:pPr marL="0" marR="0" lvl="0" indent="0" algn="l" rtl="0">
                        <a:spcBef>
                          <a:spcPts val="0"/>
                        </a:spcBef>
                        <a:spcAft>
                          <a:spcPts val="0"/>
                        </a:spcAft>
                        <a:buNone/>
                      </a:pPr>
                      <a:r>
                        <a:rPr lang="en-US" sz="1600"/>
                        <a:t>A1</a:t>
                      </a:r>
                      <a:endParaRPr sz="1600"/>
                    </a:p>
                  </a:txBody>
                  <a:tcPr marL="91450" marR="91450" marT="45725" marB="45725"/>
                </a:tc>
                <a:tc>
                  <a:txBody>
                    <a:bodyPr/>
                    <a:lstStyle/>
                    <a:p>
                      <a:pPr marL="0" marR="0" lvl="0" indent="0" algn="l" rtl="0">
                        <a:spcBef>
                          <a:spcPts val="0"/>
                        </a:spcBef>
                        <a:spcAft>
                          <a:spcPts val="0"/>
                        </a:spcAft>
                        <a:buNone/>
                      </a:pPr>
                      <a:r>
                        <a:rPr lang="en-US" sz="1600"/>
                        <a:t>Jay</a:t>
                      </a:r>
                      <a:endParaRPr/>
                    </a:p>
                  </a:txBody>
                  <a:tcPr marL="91450" marR="91450" marT="45725" marB="45725"/>
                </a:tc>
                <a:extLst>
                  <a:ext uri="{0D108BD9-81ED-4DB2-BD59-A6C34878D82A}">
                    <a16:rowId xmlns:a16="http://schemas.microsoft.com/office/drawing/2014/main" val="10001"/>
                  </a:ext>
                </a:extLst>
              </a:tr>
              <a:tr h="331200">
                <a:tc>
                  <a:txBody>
                    <a:bodyPr/>
                    <a:lstStyle/>
                    <a:p>
                      <a:pPr marL="0" marR="0" lvl="0" indent="0" algn="l" rtl="0">
                        <a:lnSpc>
                          <a:spcPct val="100000"/>
                        </a:lnSpc>
                        <a:spcBef>
                          <a:spcPts val="0"/>
                        </a:spcBef>
                        <a:spcAft>
                          <a:spcPts val="0"/>
                        </a:spcAft>
                        <a:buClr>
                          <a:schemeClr val="dk1"/>
                        </a:buClr>
                        <a:buSzPts val="1600"/>
                        <a:buFont typeface="Calibri"/>
                        <a:buNone/>
                      </a:pPr>
                      <a:r>
                        <a:rPr lang="en-US" sz="1600"/>
                        <a:t>CSE2</a:t>
                      </a:r>
                      <a:endParaRPr/>
                    </a:p>
                  </a:txBody>
                  <a:tcPr marL="91450" marR="91450" marT="45725" marB="45725"/>
                </a:tc>
                <a:tc>
                  <a:txBody>
                    <a:bodyPr/>
                    <a:lstStyle/>
                    <a:p>
                      <a:pPr marL="0" marR="0" lvl="0" indent="0" algn="l" rtl="0">
                        <a:spcBef>
                          <a:spcPts val="0"/>
                        </a:spcBef>
                        <a:spcAft>
                          <a:spcPts val="0"/>
                        </a:spcAft>
                        <a:buNone/>
                      </a:pPr>
                      <a:r>
                        <a:rPr lang="en-US" sz="1600"/>
                        <a:t>A2</a:t>
                      </a:r>
                      <a:endParaRPr/>
                    </a:p>
                  </a:txBody>
                  <a:tcPr marL="91450" marR="91450" marT="45725" marB="45725"/>
                </a:tc>
                <a:tc>
                  <a:txBody>
                    <a:bodyPr/>
                    <a:lstStyle/>
                    <a:p>
                      <a:pPr marL="0" marR="0" lvl="0" indent="0" algn="l" rtl="0">
                        <a:spcBef>
                          <a:spcPts val="0"/>
                        </a:spcBef>
                        <a:spcAft>
                          <a:spcPts val="0"/>
                        </a:spcAft>
                        <a:buNone/>
                      </a:pPr>
                      <a:r>
                        <a:rPr lang="en-US" sz="1600"/>
                        <a:t>Abhi</a:t>
                      </a:r>
                      <a:endParaRPr sz="1600"/>
                    </a:p>
                  </a:txBody>
                  <a:tcPr marL="91450" marR="91450" marT="45725" marB="45725"/>
                </a:tc>
                <a:extLst>
                  <a:ext uri="{0D108BD9-81ED-4DB2-BD59-A6C34878D82A}">
                    <a16:rowId xmlns:a16="http://schemas.microsoft.com/office/drawing/2014/main" val="10002"/>
                  </a:ext>
                </a:extLst>
              </a:tr>
              <a:tr h="331200">
                <a:tc>
                  <a:txBody>
                    <a:bodyPr/>
                    <a:lstStyle/>
                    <a:p>
                      <a:pPr marL="0" marR="0" lvl="0" indent="0" algn="l" rtl="0">
                        <a:lnSpc>
                          <a:spcPct val="100000"/>
                        </a:lnSpc>
                        <a:spcBef>
                          <a:spcPts val="0"/>
                        </a:spcBef>
                        <a:spcAft>
                          <a:spcPts val="0"/>
                        </a:spcAft>
                        <a:buClr>
                          <a:schemeClr val="dk1"/>
                        </a:buClr>
                        <a:buSzPts val="1600"/>
                        <a:buFont typeface="Calibri"/>
                        <a:buNone/>
                      </a:pPr>
                      <a:r>
                        <a:rPr lang="en-US" sz="1600"/>
                        <a:t>CSE3</a:t>
                      </a:r>
                      <a:endParaRPr/>
                    </a:p>
                  </a:txBody>
                  <a:tcPr marL="91450" marR="91450" marT="45725" marB="45725"/>
                </a:tc>
                <a:tc>
                  <a:txBody>
                    <a:bodyPr/>
                    <a:lstStyle/>
                    <a:p>
                      <a:pPr marL="0" marR="0" lvl="0" indent="0" algn="l" rtl="0">
                        <a:spcBef>
                          <a:spcPts val="0"/>
                        </a:spcBef>
                        <a:spcAft>
                          <a:spcPts val="0"/>
                        </a:spcAft>
                        <a:buNone/>
                      </a:pPr>
                      <a:r>
                        <a:rPr lang="en-US" sz="1600"/>
                        <a:t>A3</a:t>
                      </a:r>
                      <a:endParaRPr/>
                    </a:p>
                  </a:txBody>
                  <a:tcPr marL="91450" marR="91450" marT="45725" marB="45725"/>
                </a:tc>
                <a:tc>
                  <a:txBody>
                    <a:bodyPr/>
                    <a:lstStyle/>
                    <a:p>
                      <a:pPr marL="0" marR="0" lvl="0" indent="0" algn="l" rtl="0">
                        <a:spcBef>
                          <a:spcPts val="0"/>
                        </a:spcBef>
                        <a:spcAft>
                          <a:spcPts val="0"/>
                        </a:spcAft>
                        <a:buNone/>
                      </a:pPr>
                      <a:r>
                        <a:rPr lang="en-US" sz="1600"/>
                        <a:t>Parth</a:t>
                      </a:r>
                      <a:endParaRPr/>
                    </a:p>
                  </a:txBody>
                  <a:tcPr marL="91450" marR="91450" marT="45725" marB="45725"/>
                </a:tc>
                <a:extLst>
                  <a:ext uri="{0D108BD9-81ED-4DB2-BD59-A6C34878D82A}">
                    <a16:rowId xmlns:a16="http://schemas.microsoft.com/office/drawing/2014/main" val="10003"/>
                  </a:ext>
                </a:extLst>
              </a:tr>
              <a:tr h="331200">
                <a:tc>
                  <a:txBody>
                    <a:bodyPr/>
                    <a:lstStyle/>
                    <a:p>
                      <a:pPr marL="0" marR="0" lvl="0" indent="0" algn="l" rtl="0">
                        <a:lnSpc>
                          <a:spcPct val="100000"/>
                        </a:lnSpc>
                        <a:spcBef>
                          <a:spcPts val="0"/>
                        </a:spcBef>
                        <a:spcAft>
                          <a:spcPts val="0"/>
                        </a:spcAft>
                        <a:buClr>
                          <a:schemeClr val="dk1"/>
                        </a:buClr>
                        <a:buSzPts val="1600"/>
                        <a:buFont typeface="Calibri"/>
                        <a:buNone/>
                      </a:pPr>
                      <a:r>
                        <a:rPr lang="en-US" sz="1600"/>
                        <a:t>CSE4</a:t>
                      </a:r>
                      <a:endParaRPr/>
                    </a:p>
                  </a:txBody>
                  <a:tcPr marL="91450" marR="91450" marT="45725" marB="45725"/>
                </a:tc>
                <a:tc>
                  <a:txBody>
                    <a:bodyPr/>
                    <a:lstStyle/>
                    <a:p>
                      <a:pPr marL="0" marR="0" lvl="0" indent="0" algn="l" rtl="0">
                        <a:spcBef>
                          <a:spcPts val="0"/>
                        </a:spcBef>
                        <a:spcAft>
                          <a:spcPts val="0"/>
                        </a:spcAft>
                        <a:buNone/>
                      </a:pPr>
                      <a:r>
                        <a:rPr lang="en-US" sz="1600"/>
                        <a:t>A4</a:t>
                      </a:r>
                      <a:endParaRPr/>
                    </a:p>
                  </a:txBody>
                  <a:tcPr marL="91450" marR="91450" marT="45725" marB="45725"/>
                </a:tc>
                <a:tc>
                  <a:txBody>
                    <a:bodyPr/>
                    <a:lstStyle/>
                    <a:p>
                      <a:pPr marL="0" marR="0" lvl="0" indent="0" algn="l" rtl="0">
                        <a:spcBef>
                          <a:spcPts val="0"/>
                        </a:spcBef>
                        <a:spcAft>
                          <a:spcPts val="0"/>
                        </a:spcAft>
                        <a:buNone/>
                      </a:pPr>
                      <a:r>
                        <a:rPr lang="en-US" sz="1600"/>
                        <a:t>Pratik</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1784" name="Google Shape;1784;p119"/>
          <p:cNvGraphicFramePr/>
          <p:nvPr/>
        </p:nvGraphicFramePr>
        <p:xfrm>
          <a:off x="5607938" y="3073641"/>
          <a:ext cx="1121100" cy="365770"/>
        </p:xfrm>
        <a:graphic>
          <a:graphicData uri="http://schemas.openxmlformats.org/drawingml/2006/table">
            <a:tbl>
              <a:tblPr firstRow="1" bandRow="1">
                <a:noFill/>
                <a:tableStyleId>{4BA8E1DE-E860-43E3-9861-D21F44DC9BF2}</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Customer</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785" name="Google Shape;1785;p119"/>
          <p:cNvGraphicFramePr/>
          <p:nvPr/>
        </p:nvGraphicFramePr>
        <p:xfrm>
          <a:off x="7405709" y="4910367"/>
          <a:ext cx="1620000" cy="1676450"/>
        </p:xfrm>
        <a:graphic>
          <a:graphicData uri="http://schemas.openxmlformats.org/drawingml/2006/table">
            <a:tbl>
              <a:tblPr firstRow="1" bandRow="1">
                <a:noFill/>
                <a:tableStyleId>{4BA8E1DE-E860-43E3-9861-D21F44DC9BF2}</a:tableStyleId>
              </a:tblPr>
              <a:tblGrid>
                <a:gridCol w="759700">
                  <a:extLst>
                    <a:ext uri="{9D8B030D-6E8A-4147-A177-3AD203B41FA5}">
                      <a16:colId xmlns:a16="http://schemas.microsoft.com/office/drawing/2014/main" val="20000"/>
                    </a:ext>
                  </a:extLst>
                </a:gridCol>
                <a:gridCol w="860300">
                  <a:extLst>
                    <a:ext uri="{9D8B030D-6E8A-4147-A177-3AD203B41FA5}">
                      <a16:colId xmlns:a16="http://schemas.microsoft.com/office/drawing/2014/main" val="20001"/>
                    </a:ext>
                  </a:extLst>
                </a:gridCol>
              </a:tblGrid>
              <a:tr h="324000">
                <a:tc>
                  <a:txBody>
                    <a:bodyPr/>
                    <a:lstStyle/>
                    <a:p>
                      <a:pPr marL="0" marR="0" lvl="0" indent="0" algn="l" rtl="0">
                        <a:spcBef>
                          <a:spcPts val="0"/>
                        </a:spcBef>
                        <a:spcAft>
                          <a:spcPts val="0"/>
                        </a:spcAft>
                        <a:buNone/>
                      </a:pPr>
                      <a:r>
                        <a:rPr lang="en-US" sz="1600"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24000">
                <a:tc>
                  <a:txBody>
                    <a:bodyPr/>
                    <a:lstStyle/>
                    <a:p>
                      <a:pPr marL="0" marR="0" lvl="0" indent="0" algn="l" rtl="0">
                        <a:spcBef>
                          <a:spcPts val="0"/>
                        </a:spcBef>
                        <a:spcAft>
                          <a:spcPts val="0"/>
                        </a:spcAft>
                        <a:buNone/>
                      </a:pPr>
                      <a:r>
                        <a:rPr lang="en-US" sz="1600"/>
                        <a:t>A1</a:t>
                      </a:r>
                      <a:endParaRPr sz="1600"/>
                    </a:p>
                  </a:txBody>
                  <a:tcPr marL="91450" marR="91450" marT="45725" marB="45725"/>
                </a:tc>
                <a:tc>
                  <a:txBody>
                    <a:bodyPr/>
                    <a:lstStyle/>
                    <a:p>
                      <a:pPr marL="0" marR="0" lvl="0" indent="0" algn="l" rtl="0">
                        <a:spcBef>
                          <a:spcPts val="0"/>
                        </a:spcBef>
                        <a:spcAft>
                          <a:spcPts val="0"/>
                        </a:spcAft>
                        <a:buNone/>
                      </a:pPr>
                      <a:r>
                        <a:rPr lang="en-US" sz="1600"/>
                        <a:t>30000</a:t>
                      </a:r>
                      <a:endParaRPr sz="1600"/>
                    </a:p>
                  </a:txBody>
                  <a:tcPr marL="91450" marR="91450" marT="45725" marB="45725"/>
                </a:tc>
                <a:extLst>
                  <a:ext uri="{0D108BD9-81ED-4DB2-BD59-A6C34878D82A}">
                    <a16:rowId xmlns:a16="http://schemas.microsoft.com/office/drawing/2014/main" val="10001"/>
                  </a:ext>
                </a:extLst>
              </a:tr>
              <a:tr h="324000">
                <a:tc>
                  <a:txBody>
                    <a:bodyPr/>
                    <a:lstStyle/>
                    <a:p>
                      <a:pPr marL="0" marR="0" lvl="0" indent="0" algn="l" rtl="0">
                        <a:spcBef>
                          <a:spcPts val="0"/>
                        </a:spcBef>
                        <a:spcAft>
                          <a:spcPts val="0"/>
                        </a:spcAft>
                        <a:buNone/>
                      </a:pPr>
                      <a:r>
                        <a:rPr lang="en-US" sz="1600"/>
                        <a:t>A2</a:t>
                      </a:r>
                      <a:endParaRPr/>
                    </a:p>
                  </a:txBody>
                  <a:tcPr marL="91450" marR="91450" marT="45725" marB="45725"/>
                </a:tc>
                <a:tc>
                  <a:txBody>
                    <a:bodyPr/>
                    <a:lstStyle/>
                    <a:p>
                      <a:pPr marL="0" marR="0" lvl="0" indent="0" algn="l" rtl="0">
                        <a:spcBef>
                          <a:spcPts val="0"/>
                        </a:spcBef>
                        <a:spcAft>
                          <a:spcPts val="0"/>
                        </a:spcAft>
                        <a:buNone/>
                      </a:pPr>
                      <a:r>
                        <a:rPr lang="en-US" sz="1600"/>
                        <a:t>10000</a:t>
                      </a:r>
                      <a:endParaRPr sz="1600"/>
                    </a:p>
                  </a:txBody>
                  <a:tcPr marL="91450" marR="91450" marT="45725" marB="45725"/>
                </a:tc>
                <a:extLst>
                  <a:ext uri="{0D108BD9-81ED-4DB2-BD59-A6C34878D82A}">
                    <a16:rowId xmlns:a16="http://schemas.microsoft.com/office/drawing/2014/main" val="10002"/>
                  </a:ext>
                </a:extLst>
              </a:tr>
              <a:tr h="324000">
                <a:tc>
                  <a:txBody>
                    <a:bodyPr/>
                    <a:lstStyle/>
                    <a:p>
                      <a:pPr marL="0" marR="0" lvl="0" indent="0" algn="l" rtl="0">
                        <a:spcBef>
                          <a:spcPts val="0"/>
                        </a:spcBef>
                        <a:spcAft>
                          <a:spcPts val="0"/>
                        </a:spcAft>
                        <a:buNone/>
                      </a:pPr>
                      <a:r>
                        <a:rPr lang="en-US" sz="1600"/>
                        <a:t>A3</a:t>
                      </a:r>
                      <a:endParaRPr/>
                    </a:p>
                  </a:txBody>
                  <a:tcPr marL="91450" marR="91450" marT="45725" marB="45725"/>
                </a:tc>
                <a:tc>
                  <a:txBody>
                    <a:bodyPr/>
                    <a:lstStyle/>
                    <a:p>
                      <a:pPr marL="0" marR="0" lvl="0" indent="0" algn="l" rtl="0">
                        <a:spcBef>
                          <a:spcPts val="0"/>
                        </a:spcBef>
                        <a:spcAft>
                          <a:spcPts val="0"/>
                        </a:spcAft>
                        <a:buNone/>
                      </a:pPr>
                      <a:r>
                        <a:rPr lang="en-US" sz="1600"/>
                        <a:t>20000</a:t>
                      </a:r>
                      <a:endParaRPr sz="1600"/>
                    </a:p>
                  </a:txBody>
                  <a:tcPr marL="91450" marR="91450" marT="45725" marB="45725"/>
                </a:tc>
                <a:extLst>
                  <a:ext uri="{0D108BD9-81ED-4DB2-BD59-A6C34878D82A}">
                    <a16:rowId xmlns:a16="http://schemas.microsoft.com/office/drawing/2014/main" val="10003"/>
                  </a:ext>
                </a:extLst>
              </a:tr>
              <a:tr h="324000">
                <a:tc>
                  <a:txBody>
                    <a:bodyPr/>
                    <a:lstStyle/>
                    <a:p>
                      <a:pPr marL="0" marR="0" lvl="0" indent="0" algn="l" rtl="0">
                        <a:spcBef>
                          <a:spcPts val="0"/>
                        </a:spcBef>
                        <a:spcAft>
                          <a:spcPts val="0"/>
                        </a:spcAft>
                        <a:buNone/>
                      </a:pPr>
                      <a:r>
                        <a:rPr lang="en-US" sz="1600"/>
                        <a:t>A4</a:t>
                      </a:r>
                      <a:endParaRPr/>
                    </a:p>
                  </a:txBody>
                  <a:tcPr marL="91450" marR="91450" marT="45725" marB="45725"/>
                </a:tc>
                <a:tc>
                  <a:txBody>
                    <a:bodyPr/>
                    <a:lstStyle/>
                    <a:p>
                      <a:pPr marL="0" marR="0" lvl="0" indent="0" algn="l" rtl="0">
                        <a:spcBef>
                          <a:spcPts val="0"/>
                        </a:spcBef>
                        <a:spcAft>
                          <a:spcPts val="0"/>
                        </a:spcAft>
                        <a:buNone/>
                      </a:pPr>
                      <a:r>
                        <a:rPr lang="en-US" sz="1600"/>
                        <a:t>40000</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1786" name="Google Shape;1786;p119"/>
          <p:cNvGraphicFramePr/>
          <p:nvPr/>
        </p:nvGraphicFramePr>
        <p:xfrm>
          <a:off x="6187145" y="4909604"/>
          <a:ext cx="1121100" cy="365770"/>
        </p:xfrm>
        <a:graphic>
          <a:graphicData uri="http://schemas.openxmlformats.org/drawingml/2006/table">
            <a:tbl>
              <a:tblPr firstRow="1" bandRow="1">
                <a:noFill/>
                <a:tableStyleId>{4BA8E1DE-E860-43E3-9861-D21F44DC9BF2}</a:tableStyleId>
              </a:tblPr>
              <a:tblGrid>
                <a:gridCol w="1121100">
                  <a:extLst>
                    <a:ext uri="{9D8B030D-6E8A-4147-A177-3AD203B41FA5}">
                      <a16:colId xmlns:a16="http://schemas.microsoft.com/office/drawing/2014/main" val="20000"/>
                    </a:ext>
                  </a:extLst>
                </a:gridCol>
              </a:tblGrid>
              <a:tr h="302300">
                <a:tc>
                  <a:txBody>
                    <a:bodyPr/>
                    <a:lstStyle/>
                    <a:p>
                      <a:pPr marL="0" marR="0" lvl="0" indent="0" algn="l" rtl="0">
                        <a:spcBef>
                          <a:spcPts val="0"/>
                        </a:spcBef>
                        <a:spcAft>
                          <a:spcPts val="0"/>
                        </a:spcAft>
                        <a:buNone/>
                      </a:pPr>
                      <a:r>
                        <a:rPr lang="en-US" sz="1800" b="1">
                          <a:solidFill>
                            <a:schemeClr val="dk1"/>
                          </a:solidFill>
                        </a:rPr>
                        <a:t>Account</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787" name="Google Shape;1787;p119"/>
          <p:cNvSpPr/>
          <p:nvPr/>
        </p:nvSpPr>
        <p:spPr>
          <a:xfrm rot="-5400000">
            <a:off x="2598164" y="2794002"/>
            <a:ext cx="307029" cy="2404770"/>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8" name="Google Shape;1788;p119"/>
          <p:cNvSpPr/>
          <p:nvPr/>
        </p:nvSpPr>
        <p:spPr>
          <a:xfrm rot="-5400000">
            <a:off x="4776283" y="3503038"/>
            <a:ext cx="315256" cy="983895"/>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9" name="Google Shape;1789;p119"/>
          <p:cNvSpPr/>
          <p:nvPr/>
        </p:nvSpPr>
        <p:spPr>
          <a:xfrm rot="-5400000">
            <a:off x="4572245" y="5226571"/>
            <a:ext cx="239095" cy="927401"/>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0" name="Google Shape;1790;p119"/>
          <p:cNvSpPr/>
          <p:nvPr/>
        </p:nvSpPr>
        <p:spPr>
          <a:xfrm rot="-5400000">
            <a:off x="3243545" y="5243913"/>
            <a:ext cx="215267" cy="878154"/>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1" name="Google Shape;1791;p119"/>
          <p:cNvSpPr/>
          <p:nvPr/>
        </p:nvSpPr>
        <p:spPr>
          <a:xfrm>
            <a:off x="2151830" y="4458222"/>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 records</a:t>
            </a:r>
            <a:endParaRPr/>
          </a:p>
        </p:txBody>
      </p:sp>
      <p:sp>
        <p:nvSpPr>
          <p:cNvPr id="1792" name="Google Shape;1792;p119"/>
          <p:cNvSpPr/>
          <p:nvPr/>
        </p:nvSpPr>
        <p:spPr>
          <a:xfrm>
            <a:off x="4366979" y="4454012"/>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 records</a:t>
            </a:r>
            <a:endParaRPr/>
          </a:p>
        </p:txBody>
      </p:sp>
      <p:sp>
        <p:nvSpPr>
          <p:cNvPr id="1793" name="Google Shape;1793;p119"/>
          <p:cNvSpPr/>
          <p:nvPr/>
        </p:nvSpPr>
        <p:spPr>
          <a:xfrm>
            <a:off x="4133792" y="6145742"/>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 records</a:t>
            </a:r>
            <a:endParaRPr/>
          </a:p>
        </p:txBody>
      </p:sp>
      <p:sp>
        <p:nvSpPr>
          <p:cNvPr id="1794" name="Google Shape;1794;p119"/>
          <p:cNvSpPr/>
          <p:nvPr/>
        </p:nvSpPr>
        <p:spPr>
          <a:xfrm>
            <a:off x="2817801" y="6135960"/>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 records</a:t>
            </a:r>
            <a:endParaRPr/>
          </a:p>
        </p:txBody>
      </p:sp>
      <p:sp>
        <p:nvSpPr>
          <p:cNvPr id="1795" name="Google Shape;1795;p119"/>
          <p:cNvSpPr/>
          <p:nvPr/>
        </p:nvSpPr>
        <p:spPr>
          <a:xfrm>
            <a:off x="10385" y="4276147"/>
            <a:ext cx="1594806" cy="442674"/>
          </a:xfrm>
          <a:prstGeom prst="roundRect">
            <a:avLst>
              <a:gd name="adj" fmla="val 16667"/>
            </a:avLst>
          </a:prstGeom>
          <a:solidFill>
            <a:srgbClr val="92D050"/>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Efficient plan</a:t>
            </a:r>
            <a:endParaRPr/>
          </a:p>
        </p:txBody>
      </p:sp>
      <p:cxnSp>
        <p:nvCxnSpPr>
          <p:cNvPr id="1796" name="Google Shape;1796;p119"/>
          <p:cNvCxnSpPr/>
          <p:nvPr/>
        </p:nvCxnSpPr>
        <p:spPr>
          <a:xfrm rot="10800000" flipH="1">
            <a:off x="807788" y="3996387"/>
            <a:ext cx="383697" cy="279760"/>
          </a:xfrm>
          <a:prstGeom prst="straightConnector1">
            <a:avLst/>
          </a:prstGeom>
          <a:noFill/>
          <a:ln w="19050" cap="flat" cmpd="sng">
            <a:solidFill>
              <a:srgbClr val="002060"/>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84"/>
                                        </p:tgtEl>
                                        <p:attrNameLst>
                                          <p:attrName>style.visibility</p:attrName>
                                        </p:attrNameLst>
                                      </p:cBhvr>
                                      <p:to>
                                        <p:strVal val="visible"/>
                                      </p:to>
                                    </p:set>
                                    <p:animEffect transition="in" filter="fade">
                                      <p:cBhvr>
                                        <p:cTn id="19" dur="500"/>
                                        <p:tgtEl>
                                          <p:spTgt spid="1784"/>
                                        </p:tgtEl>
                                      </p:cBhvr>
                                    </p:animEffect>
                                  </p:childTnLst>
                                </p:cTn>
                              </p:par>
                              <p:par>
                                <p:cTn id="20" presetID="10" presetClass="entr" presetSubtype="0" fill="hold" nodeType="withEffect">
                                  <p:stCondLst>
                                    <p:cond delay="0"/>
                                  </p:stCondLst>
                                  <p:childTnLst>
                                    <p:set>
                                      <p:cBhvr>
                                        <p:cTn id="21" dur="1" fill="hold">
                                          <p:stCondLst>
                                            <p:cond delay="0"/>
                                          </p:stCondLst>
                                        </p:cTn>
                                        <p:tgtEl>
                                          <p:spTgt spid="1783"/>
                                        </p:tgtEl>
                                        <p:attrNameLst>
                                          <p:attrName>style.visibility</p:attrName>
                                        </p:attrNameLst>
                                      </p:cBhvr>
                                      <p:to>
                                        <p:strVal val="visible"/>
                                      </p:to>
                                    </p:set>
                                    <p:animEffect transition="in" filter="fade">
                                      <p:cBhvr>
                                        <p:cTn id="22" dur="500"/>
                                        <p:tgtEl>
                                          <p:spTgt spid="1783"/>
                                        </p:tgtEl>
                                      </p:cBhvr>
                                    </p:animEffect>
                                  </p:childTnLst>
                                </p:cTn>
                              </p:par>
                              <p:par>
                                <p:cTn id="23" presetID="10" presetClass="entr" presetSubtype="0" fill="hold" nodeType="withEffect">
                                  <p:stCondLst>
                                    <p:cond delay="0"/>
                                  </p:stCondLst>
                                  <p:childTnLst>
                                    <p:set>
                                      <p:cBhvr>
                                        <p:cTn id="24" dur="1" fill="hold">
                                          <p:stCondLst>
                                            <p:cond delay="0"/>
                                          </p:stCondLst>
                                        </p:cTn>
                                        <p:tgtEl>
                                          <p:spTgt spid="1786"/>
                                        </p:tgtEl>
                                        <p:attrNameLst>
                                          <p:attrName>style.visibility</p:attrName>
                                        </p:attrNameLst>
                                      </p:cBhvr>
                                      <p:to>
                                        <p:strVal val="visible"/>
                                      </p:to>
                                    </p:set>
                                    <p:animEffect transition="in" filter="fade">
                                      <p:cBhvr>
                                        <p:cTn id="25" dur="500"/>
                                        <p:tgtEl>
                                          <p:spTgt spid="1786"/>
                                        </p:tgtEl>
                                      </p:cBhvr>
                                    </p:animEffect>
                                  </p:childTnLst>
                                </p:cTn>
                              </p:par>
                              <p:par>
                                <p:cTn id="26" presetID="10" presetClass="entr" presetSubtype="0" fill="hold" nodeType="withEffect">
                                  <p:stCondLst>
                                    <p:cond delay="0"/>
                                  </p:stCondLst>
                                  <p:childTnLst>
                                    <p:set>
                                      <p:cBhvr>
                                        <p:cTn id="27" dur="1" fill="hold">
                                          <p:stCondLst>
                                            <p:cond delay="0"/>
                                          </p:stCondLst>
                                        </p:cTn>
                                        <p:tgtEl>
                                          <p:spTgt spid="1785"/>
                                        </p:tgtEl>
                                        <p:attrNameLst>
                                          <p:attrName>style.visibility</p:attrName>
                                        </p:attrNameLst>
                                      </p:cBhvr>
                                      <p:to>
                                        <p:strVal val="visible"/>
                                      </p:to>
                                    </p:set>
                                    <p:animEffect transition="in" filter="fade">
                                      <p:cBhvr>
                                        <p:cTn id="28" dur="500"/>
                                        <p:tgtEl>
                                          <p:spTgt spid="17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77"/>
                                        </p:tgtEl>
                                        <p:attrNameLst>
                                          <p:attrName>style.visibility</p:attrName>
                                        </p:attrNameLst>
                                      </p:cBhvr>
                                      <p:to>
                                        <p:strVal val="visible"/>
                                      </p:to>
                                    </p:set>
                                    <p:animEffect transition="in" filter="fade">
                                      <p:cBhvr>
                                        <p:cTn id="33" dur="500"/>
                                        <p:tgtEl>
                                          <p:spTgt spid="1777"/>
                                        </p:tgtEl>
                                      </p:cBhvr>
                                    </p:animEffect>
                                  </p:childTnLst>
                                </p:cTn>
                              </p:par>
                              <p:par>
                                <p:cTn id="34" presetID="10" presetClass="entr" presetSubtype="0" fill="hold" nodeType="withEffect">
                                  <p:stCondLst>
                                    <p:cond delay="0"/>
                                  </p:stCondLst>
                                  <p:childTnLst>
                                    <p:set>
                                      <p:cBhvr>
                                        <p:cTn id="35" dur="1" fill="hold">
                                          <p:stCondLst>
                                            <p:cond delay="0"/>
                                          </p:stCondLst>
                                        </p:cTn>
                                        <p:tgtEl>
                                          <p:spTgt spid="1778"/>
                                        </p:tgtEl>
                                        <p:attrNameLst>
                                          <p:attrName>style.visibility</p:attrName>
                                        </p:attrNameLst>
                                      </p:cBhvr>
                                      <p:to>
                                        <p:strVal val="visible"/>
                                      </p:to>
                                    </p:set>
                                    <p:animEffect transition="in" filter="fade">
                                      <p:cBhvr>
                                        <p:cTn id="36" dur="500"/>
                                        <p:tgtEl>
                                          <p:spTgt spid="17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80"/>
                                        </p:tgtEl>
                                        <p:attrNameLst>
                                          <p:attrName>style.visibility</p:attrName>
                                        </p:attrNameLst>
                                      </p:cBhvr>
                                      <p:to>
                                        <p:strVal val="visible"/>
                                      </p:to>
                                    </p:set>
                                    <p:animEffect transition="in" filter="fade">
                                      <p:cBhvr>
                                        <p:cTn id="41" dur="500"/>
                                        <p:tgtEl>
                                          <p:spTgt spid="1780"/>
                                        </p:tgtEl>
                                      </p:cBhvr>
                                    </p:animEffect>
                                  </p:childTnLst>
                                </p:cTn>
                              </p:par>
                              <p:par>
                                <p:cTn id="42" presetID="10" presetClass="entr" presetSubtype="0" fill="hold" nodeType="withEffect">
                                  <p:stCondLst>
                                    <p:cond delay="0"/>
                                  </p:stCondLst>
                                  <p:childTnLst>
                                    <p:set>
                                      <p:cBhvr>
                                        <p:cTn id="43" dur="1" fill="hold">
                                          <p:stCondLst>
                                            <p:cond delay="0"/>
                                          </p:stCondLst>
                                        </p:cTn>
                                        <p:tgtEl>
                                          <p:spTgt spid="1781"/>
                                        </p:tgtEl>
                                        <p:attrNameLst>
                                          <p:attrName>style.visibility</p:attrName>
                                        </p:attrNameLst>
                                      </p:cBhvr>
                                      <p:to>
                                        <p:strVal val="visible"/>
                                      </p:to>
                                    </p:set>
                                    <p:animEffect transition="in" filter="fade">
                                      <p:cBhvr>
                                        <p:cTn id="44" dur="500"/>
                                        <p:tgtEl>
                                          <p:spTgt spid="178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8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9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8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9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79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7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pic>
        <p:nvPicPr>
          <p:cNvPr id="1801" name="Google Shape;1801;p12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02" name="Google Shape;1802;p12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03" name="Google Shape;1803;p12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4" name="Google Shape;1804;p12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Query Optimization Approaches</a:t>
            </a:r>
            <a:endParaRPr sz="3000" b="1" i="0" u="none" strike="noStrike" cap="none">
              <a:solidFill>
                <a:srgbClr val="FFFFFF"/>
              </a:solidFill>
              <a:latin typeface="Calibri"/>
              <a:ea typeface="Calibri"/>
              <a:cs typeface="Calibri"/>
              <a:sym typeface="Calibri"/>
            </a:endParaRPr>
          </a:p>
        </p:txBody>
      </p:sp>
      <p:sp>
        <p:nvSpPr>
          <p:cNvPr id="1805" name="Google Shape;1805;p120"/>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 Based Optimization (Exhaustive Search Optimization):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In this, it initially generates all possible plans and then select the best plan from it.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Its provides the best solution.</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Heuristic Based Optimization: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These technique is less expensive.</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 decide optimized query execution plan there are some heuristic rules:</a:t>
            </a:r>
            <a:endParaRPr/>
          </a:p>
          <a:p>
            <a:pPr marL="914400" marR="0" lvl="1" indent="-457200" algn="just"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To reduce the number of tuples, </a:t>
            </a:r>
            <a:r>
              <a:rPr lang="en-US" sz="1800" b="1" i="0" u="none" strike="noStrike" cap="none">
                <a:solidFill>
                  <a:srgbClr val="000000"/>
                </a:solidFill>
                <a:latin typeface="Calibri"/>
                <a:ea typeface="Calibri"/>
                <a:cs typeface="Calibri"/>
                <a:sym typeface="Calibri"/>
              </a:rPr>
              <a:t>Perform selection as early as possible.</a:t>
            </a:r>
            <a:endParaRPr/>
          </a:p>
          <a:p>
            <a:pPr marL="914400" marR="0" lvl="1" indent="-457200" algn="just"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To reduce the number of attributes, </a:t>
            </a:r>
            <a:r>
              <a:rPr lang="en-US" sz="1800" b="1" i="0" u="none" strike="noStrike" cap="none">
                <a:solidFill>
                  <a:srgbClr val="000000"/>
                </a:solidFill>
                <a:latin typeface="Calibri"/>
                <a:ea typeface="Calibri"/>
                <a:cs typeface="Calibri"/>
                <a:sym typeface="Calibri"/>
              </a:rPr>
              <a:t>Perform projection as early as possible. </a:t>
            </a:r>
            <a:endParaRPr/>
          </a:p>
          <a:p>
            <a:pPr marL="914400" marR="0" lvl="1" indent="-457200" algn="just"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Perform most restrictive selection and join operations (i.e. with smallest result size) before other similar operations.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12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11" name="Google Shape;1811;p121"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12" name="Google Shape;1812;p12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3" name="Google Shape;1813;p12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Transformation of relational expressions</a:t>
            </a:r>
            <a:endParaRPr sz="3000" b="1" i="0" u="none" strike="noStrike" cap="none">
              <a:solidFill>
                <a:srgbClr val="FFFFFF"/>
              </a:solidFill>
              <a:latin typeface="Calibri"/>
              <a:ea typeface="Calibri"/>
              <a:cs typeface="Calibri"/>
              <a:sym typeface="Calibri"/>
            </a:endParaRPr>
          </a:p>
        </p:txBody>
      </p:sp>
      <p:sp>
        <p:nvSpPr>
          <p:cNvPr id="1814" name="Google Shape;1814;p121"/>
          <p:cNvSpPr txBox="1"/>
          <p:nvPr/>
        </p:nvSpPr>
        <p:spPr>
          <a:xfrm>
            <a:off x="190500" y="2324805"/>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Two relational algebra expressions are said to be </a:t>
            </a:r>
            <a:r>
              <a:rPr lang="en-US" sz="2200" b="1" i="0" u="none" strike="noStrike" cap="none">
                <a:solidFill>
                  <a:srgbClr val="002060"/>
                </a:solidFill>
                <a:latin typeface="Calibri"/>
                <a:ea typeface="Calibri"/>
                <a:cs typeface="Calibri"/>
                <a:sym typeface="Calibri"/>
              </a:rPr>
              <a:t>equivalent</a:t>
            </a:r>
            <a:r>
              <a:rPr lang="en-US" sz="2200" b="0" i="0" u="none" strike="noStrike" cap="none">
                <a:solidFill>
                  <a:srgbClr val="000000"/>
                </a:solidFill>
                <a:latin typeface="Calibri"/>
                <a:ea typeface="Calibri"/>
                <a:cs typeface="Calibri"/>
                <a:sym typeface="Calibri"/>
              </a:rPr>
              <a:t> if the two expressions generate the same set of tuples on every legal database instance.</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An </a:t>
            </a:r>
            <a:r>
              <a:rPr lang="en-US" sz="2200" b="1" i="0" u="none" strike="noStrike" cap="none">
                <a:solidFill>
                  <a:srgbClr val="002060"/>
                </a:solidFill>
                <a:latin typeface="Calibri"/>
                <a:ea typeface="Calibri"/>
                <a:cs typeface="Calibri"/>
                <a:sym typeface="Calibri"/>
              </a:rPr>
              <a:t>equivalence rule </a:t>
            </a:r>
            <a:r>
              <a:rPr lang="en-US" sz="2200" b="0" i="0" u="none" strike="noStrike" cap="none">
                <a:solidFill>
                  <a:srgbClr val="000000"/>
                </a:solidFill>
                <a:latin typeface="Calibri"/>
                <a:ea typeface="Calibri"/>
                <a:cs typeface="Calibri"/>
                <a:sym typeface="Calibri"/>
              </a:rPr>
              <a:t>says that expressions of two forms are equivalent.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Can replace expression of first by  second, or vice versa.</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pic>
        <p:nvPicPr>
          <p:cNvPr id="1819" name="Google Shape;1819;p12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20" name="Google Shape;1820;p122"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21" name="Google Shape;1821;p12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2" name="Google Shape;1822;p12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Transformation of relational expressions(Conti..)</a:t>
            </a:r>
            <a:endParaRPr sz="3000" b="1" i="0" u="none" strike="noStrike" cap="none">
              <a:solidFill>
                <a:srgbClr val="FFFFFF"/>
              </a:solidFill>
              <a:latin typeface="Calibri"/>
              <a:ea typeface="Calibri"/>
              <a:cs typeface="Calibri"/>
              <a:sym typeface="Calibri"/>
            </a:endParaRPr>
          </a:p>
        </p:txBody>
      </p:sp>
      <p:sp>
        <p:nvSpPr>
          <p:cNvPr id="1823" name="Google Shape;1823;p122"/>
          <p:cNvSpPr txBox="1"/>
          <p:nvPr/>
        </p:nvSpPr>
        <p:spPr>
          <a:xfrm>
            <a:off x="190500" y="2324805"/>
            <a:ext cx="8763000" cy="43088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For Example,</a:t>
            </a:r>
            <a:endParaRPr/>
          </a:p>
        </p:txBody>
      </p:sp>
      <p:graphicFrame>
        <p:nvGraphicFramePr>
          <p:cNvPr id="1824" name="Google Shape;1824;p122"/>
          <p:cNvGraphicFramePr/>
          <p:nvPr/>
        </p:nvGraphicFramePr>
        <p:xfrm>
          <a:off x="50230" y="4660115"/>
          <a:ext cx="4428000" cy="640090"/>
        </p:xfrm>
        <a:graphic>
          <a:graphicData uri="http://schemas.openxmlformats.org/drawingml/2006/table">
            <a:tbl>
              <a:tblPr firstRow="1" bandRow="1">
                <a:noFill/>
                <a:tableStyleId>{4BA8E1DE-E860-43E3-9861-D21F44DC9BF2}</a:tableStyleId>
              </a:tblPr>
              <a:tblGrid>
                <a:gridCol w="4428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0">
                          <a:solidFill>
                            <a:schemeClr val="dk1"/>
                          </a:solidFill>
                          <a:latin typeface="Calibri"/>
                          <a:ea typeface="Calibri"/>
                          <a:cs typeface="Calibri"/>
                          <a:sym typeface="Calibri"/>
                        </a:rPr>
                        <a:t>Π</a:t>
                      </a:r>
                      <a:r>
                        <a:rPr lang="en-US" sz="1800" b="0" i="1" baseline="-25000">
                          <a:solidFill>
                            <a:schemeClr val="dk1"/>
                          </a:solidFill>
                          <a:latin typeface="Calibri"/>
                          <a:ea typeface="Calibri"/>
                          <a:cs typeface="Calibri"/>
                          <a:sym typeface="Calibri"/>
                        </a:rPr>
                        <a:t>Name</a:t>
                      </a:r>
                      <a:r>
                        <a:rPr lang="en-US" sz="1800" b="0">
                          <a:solidFill>
                            <a:schemeClr val="dk1"/>
                          </a:solidFill>
                          <a:latin typeface="Calibri"/>
                          <a:ea typeface="Calibri"/>
                          <a:cs typeface="Calibri"/>
                          <a:sym typeface="Calibri"/>
                        </a:rPr>
                        <a:t> ( </a:t>
                      </a:r>
                      <a:r>
                        <a:rPr lang="en-US" sz="1800" b="0">
                          <a:solidFill>
                            <a:schemeClr val="dk1"/>
                          </a:solidFill>
                        </a:rPr>
                        <a:t>σ</a:t>
                      </a:r>
                      <a:r>
                        <a:rPr lang="en-US" sz="1800" b="0" baseline="-25000">
                          <a:solidFill>
                            <a:schemeClr val="dk1"/>
                          </a:solidFill>
                        </a:rPr>
                        <a:t>Balance&lt;25000</a:t>
                      </a:r>
                      <a:r>
                        <a:rPr lang="en-US" sz="1800" b="0">
                          <a:solidFill>
                            <a:schemeClr val="dk1"/>
                          </a:solidFill>
                        </a:rPr>
                        <a:t> (Account)       (Customer)</a:t>
                      </a:r>
                      <a:r>
                        <a:rPr lang="en-US" sz="1800" b="0">
                          <a:solidFill>
                            <a:schemeClr val="dk1"/>
                          </a:solidFill>
                          <a:latin typeface="Calibri"/>
                          <a:ea typeface="Calibri"/>
                          <a:cs typeface="Calibri"/>
                          <a:sym typeface="Calibri"/>
                        </a:rPr>
                        <a:t> )</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25" name="Google Shape;1825;p122"/>
          <p:cNvSpPr/>
          <p:nvPr/>
        </p:nvSpPr>
        <p:spPr>
          <a:xfrm rot="5400000">
            <a:off x="2926424" y="4734995"/>
            <a:ext cx="216000" cy="21600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2"/>
          <p:cNvSpPr txBox="1"/>
          <p:nvPr/>
        </p:nvSpPr>
        <p:spPr>
          <a:xfrm>
            <a:off x="2980400" y="47889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Helvetica Neue"/>
              <a:buNone/>
            </a:pPr>
            <a:endParaRPr sz="1400" b="0" i="0" u="none" strike="noStrike" cap="none">
              <a:solidFill>
                <a:srgbClr val="000000"/>
              </a:solidFill>
              <a:latin typeface="Calibri"/>
              <a:ea typeface="Calibri"/>
              <a:cs typeface="Calibri"/>
              <a:sym typeface="Calibri"/>
            </a:endParaRPr>
          </a:p>
        </p:txBody>
      </p:sp>
      <p:graphicFrame>
        <p:nvGraphicFramePr>
          <p:cNvPr id="1827" name="Google Shape;1827;p122"/>
          <p:cNvGraphicFramePr/>
          <p:nvPr/>
        </p:nvGraphicFramePr>
        <p:xfrm>
          <a:off x="4839352" y="4660115"/>
          <a:ext cx="4284000" cy="640090"/>
        </p:xfrm>
        <a:graphic>
          <a:graphicData uri="http://schemas.openxmlformats.org/drawingml/2006/table">
            <a:tbl>
              <a:tblPr firstRow="1" bandRow="1">
                <a:noFill/>
                <a:tableStyleId>{4BA8E1DE-E860-43E3-9861-D21F44DC9BF2}</a:tableStyleId>
              </a:tblPr>
              <a:tblGrid>
                <a:gridCol w="4284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0">
                          <a:solidFill>
                            <a:schemeClr val="dk1"/>
                          </a:solidFill>
                          <a:latin typeface="Calibri"/>
                          <a:ea typeface="Calibri"/>
                          <a:cs typeface="Calibri"/>
                          <a:sym typeface="Calibri"/>
                        </a:rPr>
                        <a:t>Π</a:t>
                      </a:r>
                      <a:r>
                        <a:rPr lang="en-US" sz="1800" b="0" i="1" baseline="-25000">
                          <a:solidFill>
                            <a:schemeClr val="dk1"/>
                          </a:solidFill>
                          <a:latin typeface="Calibri"/>
                          <a:ea typeface="Calibri"/>
                          <a:cs typeface="Calibri"/>
                          <a:sym typeface="Calibri"/>
                        </a:rPr>
                        <a:t>Name</a:t>
                      </a:r>
                      <a:r>
                        <a:rPr lang="en-US" sz="1800" b="0">
                          <a:solidFill>
                            <a:schemeClr val="dk1"/>
                          </a:solidFill>
                          <a:latin typeface="Calibri"/>
                          <a:ea typeface="Calibri"/>
                          <a:cs typeface="Calibri"/>
                          <a:sym typeface="Calibri"/>
                        </a:rPr>
                        <a:t> ( </a:t>
                      </a:r>
                      <a:r>
                        <a:rPr lang="en-US" sz="1800" b="0">
                          <a:solidFill>
                            <a:schemeClr val="dk1"/>
                          </a:solidFill>
                        </a:rPr>
                        <a:t>σ</a:t>
                      </a:r>
                      <a:r>
                        <a:rPr lang="en-US" sz="1800" b="0" baseline="-25000">
                          <a:solidFill>
                            <a:schemeClr val="dk1"/>
                          </a:solidFill>
                        </a:rPr>
                        <a:t>Balance&lt;25000</a:t>
                      </a:r>
                      <a:r>
                        <a:rPr lang="en-US" sz="1800" b="0">
                          <a:solidFill>
                            <a:schemeClr val="dk1"/>
                          </a:solidFill>
                        </a:rPr>
                        <a:t> (Account       Customer)</a:t>
                      </a:r>
                      <a:r>
                        <a:rPr lang="en-US" sz="1800" b="0">
                          <a:solidFill>
                            <a:schemeClr val="dk1"/>
                          </a:solidFill>
                          <a:latin typeface="Calibri"/>
                          <a:ea typeface="Calibri"/>
                          <a:cs typeface="Calibri"/>
                          <a:sym typeface="Calibri"/>
                        </a:rPr>
                        <a:t> )</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28" name="Google Shape;1828;p122"/>
          <p:cNvSpPr/>
          <p:nvPr/>
        </p:nvSpPr>
        <p:spPr>
          <a:xfrm rot="5400000">
            <a:off x="7656281" y="4734995"/>
            <a:ext cx="216000" cy="21600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2"/>
          <p:cNvSpPr txBox="1"/>
          <p:nvPr/>
        </p:nvSpPr>
        <p:spPr>
          <a:xfrm>
            <a:off x="7710275" y="47889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Helvetica Neue"/>
              <a:buNone/>
            </a:pPr>
            <a:endParaRPr sz="1400" b="0" i="0" u="none" strike="noStrike" cap="none">
              <a:solidFill>
                <a:srgbClr val="000000"/>
              </a:solidFill>
              <a:latin typeface="Calibri"/>
              <a:ea typeface="Calibri"/>
              <a:cs typeface="Calibri"/>
              <a:sym typeface="Calibri"/>
            </a:endParaRPr>
          </a:p>
        </p:txBody>
      </p:sp>
      <p:graphicFrame>
        <p:nvGraphicFramePr>
          <p:cNvPr id="1830" name="Google Shape;1830;p122"/>
          <p:cNvGraphicFramePr/>
          <p:nvPr/>
        </p:nvGraphicFramePr>
        <p:xfrm>
          <a:off x="2607351" y="2807782"/>
          <a:ext cx="2232000" cy="1676450"/>
        </p:xfrm>
        <a:graphic>
          <a:graphicData uri="http://schemas.openxmlformats.org/drawingml/2006/table">
            <a:tbl>
              <a:tblPr firstRow="1" bandRow="1">
                <a:noFill/>
                <a:tableStyleId>{4BA8E1DE-E860-43E3-9861-D21F44DC9BF2}</a:tableStyleId>
              </a:tblPr>
              <a:tblGrid>
                <a:gridCol w="767050">
                  <a:extLst>
                    <a:ext uri="{9D8B030D-6E8A-4147-A177-3AD203B41FA5}">
                      <a16:colId xmlns:a16="http://schemas.microsoft.com/office/drawing/2014/main" val="20000"/>
                    </a:ext>
                  </a:extLst>
                </a:gridCol>
                <a:gridCol w="772825">
                  <a:extLst>
                    <a:ext uri="{9D8B030D-6E8A-4147-A177-3AD203B41FA5}">
                      <a16:colId xmlns:a16="http://schemas.microsoft.com/office/drawing/2014/main" val="20001"/>
                    </a:ext>
                  </a:extLst>
                </a:gridCol>
                <a:gridCol w="692125">
                  <a:extLst>
                    <a:ext uri="{9D8B030D-6E8A-4147-A177-3AD203B41FA5}">
                      <a16:colId xmlns:a16="http://schemas.microsoft.com/office/drawing/2014/main" val="20002"/>
                    </a:ext>
                  </a:extLst>
                </a:gridCol>
              </a:tblGrid>
              <a:tr h="331200">
                <a:tc>
                  <a:txBody>
                    <a:bodyPr/>
                    <a:lstStyle/>
                    <a:p>
                      <a:pPr marL="0" marR="0" lvl="0" indent="0" algn="ctr" rtl="0">
                        <a:spcBef>
                          <a:spcPts val="0"/>
                        </a:spcBef>
                        <a:spcAft>
                          <a:spcPts val="0"/>
                        </a:spcAft>
                        <a:buNone/>
                      </a:pPr>
                      <a:r>
                        <a:rPr lang="en-US" sz="1600" b="1" u="sng">
                          <a:solidFill>
                            <a:schemeClr val="dk1"/>
                          </a:solidFill>
                        </a:rPr>
                        <a:t>CID</a:t>
                      </a:r>
                      <a:endParaRPr/>
                    </a:p>
                  </a:txBody>
                  <a:tcPr marL="91450" marR="91450" marT="45725" marB="45725" anchor="ctr"/>
                </a:tc>
                <a:tc>
                  <a:txBody>
                    <a:bodyPr/>
                    <a:lstStyle/>
                    <a:p>
                      <a:pPr marL="0" marR="0" lvl="0" indent="0" algn="ctr" rtl="0">
                        <a:spcBef>
                          <a:spcPts val="0"/>
                        </a:spcBef>
                        <a:spcAft>
                          <a:spcPts val="0"/>
                        </a:spcAft>
                        <a:buNone/>
                      </a:pPr>
                      <a:r>
                        <a:rPr lang="en-US" sz="1600"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1200">
                <a:tc>
                  <a:txBody>
                    <a:bodyPr/>
                    <a:lstStyle/>
                    <a:p>
                      <a:pPr marL="0" marR="0" lvl="0" indent="0" algn="ctr" rtl="0">
                        <a:spcBef>
                          <a:spcPts val="0"/>
                        </a:spcBef>
                        <a:spcAft>
                          <a:spcPts val="0"/>
                        </a:spcAft>
                        <a:buNone/>
                      </a:pPr>
                      <a:r>
                        <a:rPr lang="en-US" sz="1600"/>
                        <a:t>CSE1</a:t>
                      </a:r>
                      <a:endParaRPr/>
                    </a:p>
                  </a:txBody>
                  <a:tcPr marL="91450" marR="91450" marT="45725" marB="45725" anchor="ctr"/>
                </a:tc>
                <a:tc>
                  <a:txBody>
                    <a:bodyPr/>
                    <a:lstStyle/>
                    <a:p>
                      <a:pPr marL="0" marR="0" lvl="0" indent="0" algn="ctr" rtl="0">
                        <a:spcBef>
                          <a:spcPts val="0"/>
                        </a:spcBef>
                        <a:spcAft>
                          <a:spcPts val="0"/>
                        </a:spcAft>
                        <a:buNone/>
                      </a:pPr>
                      <a:r>
                        <a:rPr lang="en-US" sz="1600"/>
                        <a:t>A1</a:t>
                      </a:r>
                      <a:endParaRPr sz="1600"/>
                    </a:p>
                  </a:txBody>
                  <a:tcPr marL="91450" marR="91450" marT="45725" marB="45725" anchor="ctr"/>
                </a:tc>
                <a:tc>
                  <a:txBody>
                    <a:bodyPr/>
                    <a:lstStyle/>
                    <a:p>
                      <a:pPr marL="0" marR="0" lvl="0" indent="0" algn="ctr" rtl="0">
                        <a:spcBef>
                          <a:spcPts val="0"/>
                        </a:spcBef>
                        <a:spcAft>
                          <a:spcPts val="0"/>
                        </a:spcAft>
                        <a:buNone/>
                      </a:pPr>
                      <a:r>
                        <a:rPr lang="en-US" sz="1600"/>
                        <a:t>Jay</a:t>
                      </a:r>
                      <a:endParaRPr/>
                    </a:p>
                  </a:txBody>
                  <a:tcPr marL="91450" marR="91450" marT="45725" marB="45725" anchor="ctr"/>
                </a:tc>
                <a:extLst>
                  <a:ext uri="{0D108BD9-81ED-4DB2-BD59-A6C34878D82A}">
                    <a16:rowId xmlns:a16="http://schemas.microsoft.com/office/drawing/2014/main" val="10001"/>
                  </a:ext>
                </a:extLst>
              </a:tr>
              <a:tr h="331200">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CSE2</a:t>
                      </a:r>
                      <a:endParaRPr/>
                    </a:p>
                  </a:txBody>
                  <a:tcPr marL="91450" marR="91450" marT="45725" marB="45725" anchor="ctr"/>
                </a:tc>
                <a:tc>
                  <a:txBody>
                    <a:bodyPr/>
                    <a:lstStyle/>
                    <a:p>
                      <a:pPr marL="0" marR="0" lvl="0" indent="0" algn="ctr" rtl="0">
                        <a:spcBef>
                          <a:spcPts val="0"/>
                        </a:spcBef>
                        <a:spcAft>
                          <a:spcPts val="0"/>
                        </a:spcAft>
                        <a:buNone/>
                      </a:pPr>
                      <a:r>
                        <a:rPr lang="en-US" sz="1600"/>
                        <a:t>A2</a:t>
                      </a:r>
                      <a:endParaRPr/>
                    </a:p>
                  </a:txBody>
                  <a:tcPr marL="91450" marR="91450" marT="45725" marB="45725" anchor="ctr"/>
                </a:tc>
                <a:tc>
                  <a:txBody>
                    <a:bodyPr/>
                    <a:lstStyle/>
                    <a:p>
                      <a:pPr marL="0" marR="0" lvl="0" indent="0" algn="ctr" rtl="0">
                        <a:spcBef>
                          <a:spcPts val="0"/>
                        </a:spcBef>
                        <a:spcAft>
                          <a:spcPts val="0"/>
                        </a:spcAft>
                        <a:buNone/>
                      </a:pPr>
                      <a:r>
                        <a:rPr lang="en-US" sz="1600"/>
                        <a:t>Abhi</a:t>
                      </a:r>
                      <a:endParaRPr sz="1600"/>
                    </a:p>
                  </a:txBody>
                  <a:tcPr marL="91450" marR="91450" marT="45725" marB="45725" anchor="ctr"/>
                </a:tc>
                <a:extLst>
                  <a:ext uri="{0D108BD9-81ED-4DB2-BD59-A6C34878D82A}">
                    <a16:rowId xmlns:a16="http://schemas.microsoft.com/office/drawing/2014/main" val="10002"/>
                  </a:ext>
                </a:extLst>
              </a:tr>
              <a:tr h="331200">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CSE3</a:t>
                      </a:r>
                      <a:endParaRPr/>
                    </a:p>
                  </a:txBody>
                  <a:tcPr marL="91450" marR="91450" marT="45725" marB="45725" anchor="ctr"/>
                </a:tc>
                <a:tc>
                  <a:txBody>
                    <a:bodyPr/>
                    <a:lstStyle/>
                    <a:p>
                      <a:pPr marL="0" marR="0" lvl="0" indent="0" algn="ctr" rtl="0">
                        <a:spcBef>
                          <a:spcPts val="0"/>
                        </a:spcBef>
                        <a:spcAft>
                          <a:spcPts val="0"/>
                        </a:spcAft>
                        <a:buNone/>
                      </a:pPr>
                      <a:r>
                        <a:rPr lang="en-US" sz="1600"/>
                        <a:t>A3</a:t>
                      </a:r>
                      <a:endParaRPr/>
                    </a:p>
                  </a:txBody>
                  <a:tcPr marL="91450" marR="91450" marT="45725" marB="45725" anchor="ctr"/>
                </a:tc>
                <a:tc>
                  <a:txBody>
                    <a:bodyPr/>
                    <a:lstStyle/>
                    <a:p>
                      <a:pPr marL="0" marR="0" lvl="0" indent="0" algn="ctr" rtl="0">
                        <a:spcBef>
                          <a:spcPts val="0"/>
                        </a:spcBef>
                        <a:spcAft>
                          <a:spcPts val="0"/>
                        </a:spcAft>
                        <a:buNone/>
                      </a:pPr>
                      <a:r>
                        <a:rPr lang="en-US" sz="1600"/>
                        <a:t>Parth</a:t>
                      </a:r>
                      <a:endParaRPr/>
                    </a:p>
                  </a:txBody>
                  <a:tcPr marL="91450" marR="91450" marT="45725" marB="45725" anchor="ctr"/>
                </a:tc>
                <a:extLst>
                  <a:ext uri="{0D108BD9-81ED-4DB2-BD59-A6C34878D82A}">
                    <a16:rowId xmlns:a16="http://schemas.microsoft.com/office/drawing/2014/main" val="10003"/>
                  </a:ext>
                </a:extLst>
              </a:tr>
              <a:tr h="331200">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CSE4</a:t>
                      </a:r>
                      <a:endParaRPr/>
                    </a:p>
                  </a:txBody>
                  <a:tcPr marL="91450" marR="91450" marT="45725" marB="45725" anchor="ctr"/>
                </a:tc>
                <a:tc>
                  <a:txBody>
                    <a:bodyPr/>
                    <a:lstStyle/>
                    <a:p>
                      <a:pPr marL="0" marR="0" lvl="0" indent="0" algn="ctr" rtl="0">
                        <a:spcBef>
                          <a:spcPts val="0"/>
                        </a:spcBef>
                        <a:spcAft>
                          <a:spcPts val="0"/>
                        </a:spcAft>
                        <a:buNone/>
                      </a:pPr>
                      <a:r>
                        <a:rPr lang="en-US" sz="1600"/>
                        <a:t>A4</a:t>
                      </a:r>
                      <a:endParaRPr/>
                    </a:p>
                  </a:txBody>
                  <a:tcPr marL="91450" marR="91450" marT="45725" marB="45725" anchor="ctr"/>
                </a:tc>
                <a:tc>
                  <a:txBody>
                    <a:bodyPr/>
                    <a:lstStyle/>
                    <a:p>
                      <a:pPr marL="0" marR="0" lvl="0" indent="0" algn="ctr" rtl="0">
                        <a:spcBef>
                          <a:spcPts val="0"/>
                        </a:spcBef>
                        <a:spcAft>
                          <a:spcPts val="0"/>
                        </a:spcAft>
                        <a:buNone/>
                      </a:pPr>
                      <a:r>
                        <a:rPr lang="en-US" sz="1600"/>
                        <a:t>Pratik</a:t>
                      </a:r>
                      <a:endParaRPr/>
                    </a:p>
                  </a:txBody>
                  <a:tcPr marL="91450" marR="91450" marT="45725" marB="45725" anchor="ctr"/>
                </a:tc>
                <a:extLst>
                  <a:ext uri="{0D108BD9-81ED-4DB2-BD59-A6C34878D82A}">
                    <a16:rowId xmlns:a16="http://schemas.microsoft.com/office/drawing/2014/main" val="10004"/>
                  </a:ext>
                </a:extLst>
              </a:tr>
            </a:tbl>
          </a:graphicData>
        </a:graphic>
      </p:graphicFrame>
      <p:graphicFrame>
        <p:nvGraphicFramePr>
          <p:cNvPr id="1831" name="Google Shape;1831;p122"/>
          <p:cNvGraphicFramePr/>
          <p:nvPr/>
        </p:nvGraphicFramePr>
        <p:xfrm>
          <a:off x="2607351" y="2444169"/>
          <a:ext cx="1121100" cy="365770"/>
        </p:xfrm>
        <a:graphic>
          <a:graphicData uri="http://schemas.openxmlformats.org/drawingml/2006/table">
            <a:tbl>
              <a:tblPr firstRow="1" bandRow="1">
                <a:noFill/>
                <a:tableStyleId>{4BA8E1DE-E860-43E3-9861-D21F44DC9BF2}</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Customer</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832" name="Google Shape;1832;p122"/>
          <p:cNvGraphicFramePr/>
          <p:nvPr/>
        </p:nvGraphicFramePr>
        <p:xfrm>
          <a:off x="5468109" y="2807782"/>
          <a:ext cx="1620000" cy="1676450"/>
        </p:xfrm>
        <a:graphic>
          <a:graphicData uri="http://schemas.openxmlformats.org/drawingml/2006/table">
            <a:tbl>
              <a:tblPr firstRow="1" bandRow="1">
                <a:noFill/>
                <a:tableStyleId>{4BA8E1DE-E860-43E3-9861-D21F44DC9BF2}</a:tableStyleId>
              </a:tblPr>
              <a:tblGrid>
                <a:gridCol w="759700">
                  <a:extLst>
                    <a:ext uri="{9D8B030D-6E8A-4147-A177-3AD203B41FA5}">
                      <a16:colId xmlns:a16="http://schemas.microsoft.com/office/drawing/2014/main" val="20000"/>
                    </a:ext>
                  </a:extLst>
                </a:gridCol>
                <a:gridCol w="860300">
                  <a:extLst>
                    <a:ext uri="{9D8B030D-6E8A-4147-A177-3AD203B41FA5}">
                      <a16:colId xmlns:a16="http://schemas.microsoft.com/office/drawing/2014/main" val="20001"/>
                    </a:ext>
                  </a:extLst>
                </a:gridCol>
              </a:tblGrid>
              <a:tr h="331200">
                <a:tc>
                  <a:txBody>
                    <a:bodyPr/>
                    <a:lstStyle/>
                    <a:p>
                      <a:pPr marL="0" marR="0" lvl="0" indent="0" algn="ctr" rtl="0">
                        <a:spcBef>
                          <a:spcPts val="0"/>
                        </a:spcBef>
                        <a:spcAft>
                          <a:spcPts val="0"/>
                        </a:spcAft>
                        <a:buNone/>
                      </a:pPr>
                      <a:r>
                        <a:rPr lang="en-US" sz="1600"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1200">
                <a:tc>
                  <a:txBody>
                    <a:bodyPr/>
                    <a:lstStyle/>
                    <a:p>
                      <a:pPr marL="0" marR="0" lvl="0" indent="0" algn="ctr" rtl="0">
                        <a:spcBef>
                          <a:spcPts val="0"/>
                        </a:spcBef>
                        <a:spcAft>
                          <a:spcPts val="0"/>
                        </a:spcAft>
                        <a:buNone/>
                      </a:pPr>
                      <a:r>
                        <a:rPr lang="en-US" sz="1600"/>
                        <a:t>A1</a:t>
                      </a:r>
                      <a:endParaRPr sz="1600"/>
                    </a:p>
                  </a:txBody>
                  <a:tcPr marL="91450" marR="91450" marT="45725" marB="45725" anchor="ctr"/>
                </a:tc>
                <a:tc>
                  <a:txBody>
                    <a:bodyPr/>
                    <a:lstStyle/>
                    <a:p>
                      <a:pPr marL="0" marR="0" lvl="0" indent="0" algn="ctr" rtl="0">
                        <a:spcBef>
                          <a:spcPts val="0"/>
                        </a:spcBef>
                        <a:spcAft>
                          <a:spcPts val="0"/>
                        </a:spcAft>
                        <a:buNone/>
                      </a:pPr>
                      <a:r>
                        <a:rPr lang="en-US" sz="1600"/>
                        <a:t>30000</a:t>
                      </a:r>
                      <a:endParaRPr sz="1600"/>
                    </a:p>
                  </a:txBody>
                  <a:tcPr marL="91450" marR="91450" marT="45725" marB="45725" anchor="ctr"/>
                </a:tc>
                <a:extLst>
                  <a:ext uri="{0D108BD9-81ED-4DB2-BD59-A6C34878D82A}">
                    <a16:rowId xmlns:a16="http://schemas.microsoft.com/office/drawing/2014/main" val="10001"/>
                  </a:ext>
                </a:extLst>
              </a:tr>
              <a:tr h="331200">
                <a:tc>
                  <a:txBody>
                    <a:bodyPr/>
                    <a:lstStyle/>
                    <a:p>
                      <a:pPr marL="0" marR="0" lvl="0" indent="0" algn="ctr" rtl="0">
                        <a:spcBef>
                          <a:spcPts val="0"/>
                        </a:spcBef>
                        <a:spcAft>
                          <a:spcPts val="0"/>
                        </a:spcAft>
                        <a:buNone/>
                      </a:pPr>
                      <a:r>
                        <a:rPr lang="en-US" sz="1600"/>
                        <a:t>A2</a:t>
                      </a:r>
                      <a:endParaRPr/>
                    </a:p>
                  </a:txBody>
                  <a:tcPr marL="91450" marR="91450" marT="45725" marB="45725" anchor="ctr"/>
                </a:tc>
                <a:tc>
                  <a:txBody>
                    <a:bodyPr/>
                    <a:lstStyle/>
                    <a:p>
                      <a:pPr marL="0" marR="0" lvl="0" indent="0" algn="ctr" rtl="0">
                        <a:spcBef>
                          <a:spcPts val="0"/>
                        </a:spcBef>
                        <a:spcAft>
                          <a:spcPts val="0"/>
                        </a:spcAft>
                        <a:buNone/>
                      </a:pPr>
                      <a:r>
                        <a:rPr lang="en-US" sz="1600"/>
                        <a:t>10000</a:t>
                      </a:r>
                      <a:endParaRPr sz="1600"/>
                    </a:p>
                  </a:txBody>
                  <a:tcPr marL="91450" marR="91450" marT="45725" marB="45725" anchor="ctr"/>
                </a:tc>
                <a:extLst>
                  <a:ext uri="{0D108BD9-81ED-4DB2-BD59-A6C34878D82A}">
                    <a16:rowId xmlns:a16="http://schemas.microsoft.com/office/drawing/2014/main" val="10002"/>
                  </a:ext>
                </a:extLst>
              </a:tr>
              <a:tr h="331200">
                <a:tc>
                  <a:txBody>
                    <a:bodyPr/>
                    <a:lstStyle/>
                    <a:p>
                      <a:pPr marL="0" marR="0" lvl="0" indent="0" algn="ctr" rtl="0">
                        <a:spcBef>
                          <a:spcPts val="0"/>
                        </a:spcBef>
                        <a:spcAft>
                          <a:spcPts val="0"/>
                        </a:spcAft>
                        <a:buNone/>
                      </a:pPr>
                      <a:r>
                        <a:rPr lang="en-US" sz="1600"/>
                        <a:t>A3</a:t>
                      </a:r>
                      <a:endParaRPr/>
                    </a:p>
                  </a:txBody>
                  <a:tcPr marL="91450" marR="91450" marT="45725" marB="45725" anchor="ctr"/>
                </a:tc>
                <a:tc>
                  <a:txBody>
                    <a:bodyPr/>
                    <a:lstStyle/>
                    <a:p>
                      <a:pPr marL="0" marR="0" lvl="0" indent="0" algn="ctr" rtl="0">
                        <a:spcBef>
                          <a:spcPts val="0"/>
                        </a:spcBef>
                        <a:spcAft>
                          <a:spcPts val="0"/>
                        </a:spcAft>
                        <a:buNone/>
                      </a:pPr>
                      <a:r>
                        <a:rPr lang="en-US" sz="1600"/>
                        <a:t>20000</a:t>
                      </a:r>
                      <a:endParaRPr sz="1600"/>
                    </a:p>
                  </a:txBody>
                  <a:tcPr marL="91450" marR="91450" marT="45725" marB="45725" anchor="ctr"/>
                </a:tc>
                <a:extLst>
                  <a:ext uri="{0D108BD9-81ED-4DB2-BD59-A6C34878D82A}">
                    <a16:rowId xmlns:a16="http://schemas.microsoft.com/office/drawing/2014/main" val="10003"/>
                  </a:ext>
                </a:extLst>
              </a:tr>
              <a:tr h="331200">
                <a:tc>
                  <a:txBody>
                    <a:bodyPr/>
                    <a:lstStyle/>
                    <a:p>
                      <a:pPr marL="0" marR="0" lvl="0" indent="0" algn="ctr" rtl="0">
                        <a:spcBef>
                          <a:spcPts val="0"/>
                        </a:spcBef>
                        <a:spcAft>
                          <a:spcPts val="0"/>
                        </a:spcAft>
                        <a:buNone/>
                      </a:pPr>
                      <a:r>
                        <a:rPr lang="en-US" sz="1600"/>
                        <a:t>A4</a:t>
                      </a:r>
                      <a:endParaRPr/>
                    </a:p>
                  </a:txBody>
                  <a:tcPr marL="91450" marR="91450" marT="45725" marB="45725" anchor="ctr"/>
                </a:tc>
                <a:tc>
                  <a:txBody>
                    <a:bodyPr/>
                    <a:lstStyle/>
                    <a:p>
                      <a:pPr marL="0" marR="0" lvl="0" indent="0" algn="ctr" rtl="0">
                        <a:spcBef>
                          <a:spcPts val="0"/>
                        </a:spcBef>
                        <a:spcAft>
                          <a:spcPts val="0"/>
                        </a:spcAft>
                        <a:buNone/>
                      </a:pPr>
                      <a:r>
                        <a:rPr lang="en-US" sz="1600"/>
                        <a:t>40000</a:t>
                      </a:r>
                      <a:endParaRPr/>
                    </a:p>
                  </a:txBody>
                  <a:tcPr marL="91450" marR="91450" marT="45725" marB="45725" anchor="ctr"/>
                </a:tc>
                <a:extLst>
                  <a:ext uri="{0D108BD9-81ED-4DB2-BD59-A6C34878D82A}">
                    <a16:rowId xmlns:a16="http://schemas.microsoft.com/office/drawing/2014/main" val="10004"/>
                  </a:ext>
                </a:extLst>
              </a:tr>
            </a:tbl>
          </a:graphicData>
        </a:graphic>
      </p:graphicFrame>
      <p:graphicFrame>
        <p:nvGraphicFramePr>
          <p:cNvPr id="1833" name="Google Shape;1833;p122"/>
          <p:cNvGraphicFramePr/>
          <p:nvPr/>
        </p:nvGraphicFramePr>
        <p:xfrm>
          <a:off x="5468109" y="2444169"/>
          <a:ext cx="1121100" cy="365770"/>
        </p:xfrm>
        <a:graphic>
          <a:graphicData uri="http://schemas.openxmlformats.org/drawingml/2006/table">
            <a:tbl>
              <a:tblPr firstRow="1" bandRow="1">
                <a:noFill/>
                <a:tableStyleId>{4BA8E1DE-E860-43E3-9861-D21F44DC9BF2}</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Account</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834" name="Google Shape;1834;p122"/>
          <p:cNvGraphicFramePr/>
          <p:nvPr/>
        </p:nvGraphicFramePr>
        <p:xfrm>
          <a:off x="3553475" y="5538921"/>
          <a:ext cx="900000" cy="1008000"/>
        </p:xfrm>
        <a:graphic>
          <a:graphicData uri="http://schemas.openxmlformats.org/drawingml/2006/table">
            <a:tbl>
              <a:tblPr firstRow="1" bandRow="1">
                <a:noFill/>
                <a:tableStyleId>{4BA8E1DE-E860-43E3-9861-D21F44DC9BF2}</a:tableStyleId>
              </a:tblPr>
              <a:tblGrid>
                <a:gridCol w="900000">
                  <a:extLst>
                    <a:ext uri="{9D8B030D-6E8A-4147-A177-3AD203B41FA5}">
                      <a16:colId xmlns:a16="http://schemas.microsoft.com/office/drawing/2014/main" val="20000"/>
                    </a:ext>
                  </a:extLst>
                </a:gridCol>
              </a:tblGrid>
              <a:tr h="336000">
                <a:tc>
                  <a:txBody>
                    <a:bodyPr/>
                    <a:lstStyle/>
                    <a:p>
                      <a:pPr marL="0" marR="0" lvl="0" indent="0" algn="ctr" rtl="0">
                        <a:spcBef>
                          <a:spcPts val="0"/>
                        </a:spcBef>
                        <a:spcAft>
                          <a:spcPts val="0"/>
                        </a:spcAft>
                        <a:buNone/>
                      </a:pPr>
                      <a:r>
                        <a:rPr lang="en-US" sz="1600">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6000">
                <a:tc>
                  <a:txBody>
                    <a:bodyPr/>
                    <a:lstStyle/>
                    <a:p>
                      <a:pPr marL="0" marR="0" lvl="0" indent="0" algn="ctr" rtl="0">
                        <a:spcBef>
                          <a:spcPts val="0"/>
                        </a:spcBef>
                        <a:spcAft>
                          <a:spcPts val="0"/>
                        </a:spcAft>
                        <a:buNone/>
                      </a:pPr>
                      <a:r>
                        <a:rPr lang="en-US" sz="1600"/>
                        <a:t>Meet</a:t>
                      </a:r>
                      <a:endParaRPr/>
                    </a:p>
                  </a:txBody>
                  <a:tcPr marL="91450" marR="91450" marT="45725" marB="45725" anchor="ctr"/>
                </a:tc>
                <a:extLst>
                  <a:ext uri="{0D108BD9-81ED-4DB2-BD59-A6C34878D82A}">
                    <a16:rowId xmlns:a16="http://schemas.microsoft.com/office/drawing/2014/main" val="10001"/>
                  </a:ext>
                </a:extLst>
              </a:tr>
              <a:tr h="336000">
                <a:tc>
                  <a:txBody>
                    <a:bodyPr/>
                    <a:lstStyle/>
                    <a:p>
                      <a:pPr marL="0" marR="0" lvl="0" indent="0" algn="ctr" rtl="0">
                        <a:spcBef>
                          <a:spcPts val="0"/>
                        </a:spcBef>
                        <a:spcAft>
                          <a:spcPts val="0"/>
                        </a:spcAft>
                        <a:buNone/>
                      </a:pPr>
                      <a:r>
                        <a:rPr lang="en-US" sz="1600"/>
                        <a:t>Jay</a:t>
                      </a:r>
                      <a:endParaRPr/>
                    </a:p>
                  </a:txBody>
                  <a:tcPr marL="91450" marR="91450" marT="45725" marB="45725" anchor="ctr"/>
                </a:tc>
                <a:extLst>
                  <a:ext uri="{0D108BD9-81ED-4DB2-BD59-A6C34878D82A}">
                    <a16:rowId xmlns:a16="http://schemas.microsoft.com/office/drawing/2014/main" val="10002"/>
                  </a:ext>
                </a:extLst>
              </a:tr>
            </a:tbl>
          </a:graphicData>
        </a:graphic>
      </p:graphicFrame>
      <p:graphicFrame>
        <p:nvGraphicFramePr>
          <p:cNvPr id="1835" name="Google Shape;1835;p122"/>
          <p:cNvGraphicFramePr/>
          <p:nvPr/>
        </p:nvGraphicFramePr>
        <p:xfrm>
          <a:off x="3553475" y="5184044"/>
          <a:ext cx="1116000" cy="365770"/>
        </p:xfrm>
        <a:graphic>
          <a:graphicData uri="http://schemas.openxmlformats.org/drawingml/2006/table">
            <a:tbl>
              <a:tblPr firstRow="1" bandRow="1">
                <a:noFill/>
                <a:tableStyleId>{4BA8E1DE-E860-43E3-9861-D21F44DC9BF2}</a:tableStyleId>
              </a:tblPr>
              <a:tblGrid>
                <a:gridCol w="111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800" b="1">
                          <a:solidFill>
                            <a:schemeClr val="dk1"/>
                          </a:solidFill>
                        </a:rPr>
                        <a:t>Customer</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836" name="Google Shape;1836;p122"/>
          <p:cNvSpPr/>
          <p:nvPr/>
        </p:nvSpPr>
        <p:spPr>
          <a:xfrm>
            <a:off x="4453475" y="4654113"/>
            <a:ext cx="360000" cy="360000"/>
          </a:xfrm>
          <a:prstGeom prst="mathEqual">
            <a:avLst>
              <a:gd name="adj1" fmla="val 23520"/>
              <a:gd name="adj2" fmla="val 11760"/>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31"/>
                                        </p:tgtEl>
                                        <p:attrNameLst>
                                          <p:attrName>style.visibility</p:attrName>
                                        </p:attrNameLst>
                                      </p:cBhvr>
                                      <p:to>
                                        <p:strVal val="visible"/>
                                      </p:to>
                                    </p:set>
                                    <p:animEffect transition="in" filter="fade">
                                      <p:cBhvr>
                                        <p:cTn id="11" dur="500"/>
                                        <p:tgtEl>
                                          <p:spTgt spid="1831"/>
                                        </p:tgtEl>
                                      </p:cBhvr>
                                    </p:animEffect>
                                  </p:childTnLst>
                                </p:cTn>
                              </p:par>
                              <p:par>
                                <p:cTn id="12" presetID="10" presetClass="entr" presetSubtype="0" fill="hold" nodeType="withEffect">
                                  <p:stCondLst>
                                    <p:cond delay="0"/>
                                  </p:stCondLst>
                                  <p:childTnLst>
                                    <p:set>
                                      <p:cBhvr>
                                        <p:cTn id="13" dur="1" fill="hold">
                                          <p:stCondLst>
                                            <p:cond delay="0"/>
                                          </p:stCondLst>
                                        </p:cTn>
                                        <p:tgtEl>
                                          <p:spTgt spid="1830"/>
                                        </p:tgtEl>
                                        <p:attrNameLst>
                                          <p:attrName>style.visibility</p:attrName>
                                        </p:attrNameLst>
                                      </p:cBhvr>
                                      <p:to>
                                        <p:strVal val="visible"/>
                                      </p:to>
                                    </p:set>
                                    <p:animEffect transition="in" filter="fade">
                                      <p:cBhvr>
                                        <p:cTn id="14" dur="500"/>
                                        <p:tgtEl>
                                          <p:spTgt spid="1830"/>
                                        </p:tgtEl>
                                      </p:cBhvr>
                                    </p:animEffect>
                                  </p:childTnLst>
                                </p:cTn>
                              </p:par>
                              <p:par>
                                <p:cTn id="15" presetID="10" presetClass="entr" presetSubtype="0" fill="hold" nodeType="withEffect">
                                  <p:stCondLst>
                                    <p:cond delay="0"/>
                                  </p:stCondLst>
                                  <p:childTnLst>
                                    <p:set>
                                      <p:cBhvr>
                                        <p:cTn id="16" dur="1" fill="hold">
                                          <p:stCondLst>
                                            <p:cond delay="0"/>
                                          </p:stCondLst>
                                        </p:cTn>
                                        <p:tgtEl>
                                          <p:spTgt spid="1833"/>
                                        </p:tgtEl>
                                        <p:attrNameLst>
                                          <p:attrName>style.visibility</p:attrName>
                                        </p:attrNameLst>
                                      </p:cBhvr>
                                      <p:to>
                                        <p:strVal val="visible"/>
                                      </p:to>
                                    </p:set>
                                    <p:animEffect transition="in" filter="fade">
                                      <p:cBhvr>
                                        <p:cTn id="17" dur="500"/>
                                        <p:tgtEl>
                                          <p:spTgt spid="1833"/>
                                        </p:tgtEl>
                                      </p:cBhvr>
                                    </p:animEffect>
                                  </p:childTnLst>
                                </p:cTn>
                              </p:par>
                              <p:par>
                                <p:cTn id="18" presetID="10" presetClass="entr" presetSubtype="0" fill="hold" nodeType="withEffect">
                                  <p:stCondLst>
                                    <p:cond delay="0"/>
                                  </p:stCondLst>
                                  <p:childTnLst>
                                    <p:set>
                                      <p:cBhvr>
                                        <p:cTn id="19" dur="1" fill="hold">
                                          <p:stCondLst>
                                            <p:cond delay="0"/>
                                          </p:stCondLst>
                                        </p:cTn>
                                        <p:tgtEl>
                                          <p:spTgt spid="1832"/>
                                        </p:tgtEl>
                                        <p:attrNameLst>
                                          <p:attrName>style.visibility</p:attrName>
                                        </p:attrNameLst>
                                      </p:cBhvr>
                                      <p:to>
                                        <p:strVal val="visible"/>
                                      </p:to>
                                    </p:set>
                                    <p:animEffect transition="in" filter="fade">
                                      <p:cBhvr>
                                        <p:cTn id="20" dur="500"/>
                                        <p:tgtEl>
                                          <p:spTgt spid="18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24"/>
                                        </p:tgtEl>
                                        <p:attrNameLst>
                                          <p:attrName>style.visibility</p:attrName>
                                        </p:attrNameLst>
                                      </p:cBhvr>
                                      <p:to>
                                        <p:strVal val="visible"/>
                                      </p:to>
                                    </p:set>
                                    <p:animEffect transition="in" filter="fade">
                                      <p:cBhvr>
                                        <p:cTn id="25" dur="500"/>
                                        <p:tgtEl>
                                          <p:spTgt spid="1824"/>
                                        </p:tgtEl>
                                      </p:cBhvr>
                                    </p:animEffect>
                                  </p:childTnLst>
                                </p:cTn>
                              </p:par>
                              <p:par>
                                <p:cTn id="26" presetID="10" presetClass="entr" presetSubtype="0" fill="hold" nodeType="withEffect">
                                  <p:stCondLst>
                                    <p:cond delay="0"/>
                                  </p:stCondLst>
                                  <p:childTnLst>
                                    <p:set>
                                      <p:cBhvr>
                                        <p:cTn id="27" dur="1" fill="hold">
                                          <p:stCondLst>
                                            <p:cond delay="0"/>
                                          </p:stCondLst>
                                        </p:cTn>
                                        <p:tgtEl>
                                          <p:spTgt spid="1825"/>
                                        </p:tgtEl>
                                        <p:attrNameLst>
                                          <p:attrName>style.visibility</p:attrName>
                                        </p:attrNameLst>
                                      </p:cBhvr>
                                      <p:to>
                                        <p:strVal val="visible"/>
                                      </p:to>
                                    </p:set>
                                    <p:animEffect transition="in" filter="fade">
                                      <p:cBhvr>
                                        <p:cTn id="28" dur="500"/>
                                        <p:tgtEl>
                                          <p:spTgt spid="18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27"/>
                                        </p:tgtEl>
                                        <p:attrNameLst>
                                          <p:attrName>style.visibility</p:attrName>
                                        </p:attrNameLst>
                                      </p:cBhvr>
                                      <p:to>
                                        <p:strVal val="visible"/>
                                      </p:to>
                                    </p:set>
                                    <p:animEffect transition="in" filter="fade">
                                      <p:cBhvr>
                                        <p:cTn id="33" dur="500"/>
                                        <p:tgtEl>
                                          <p:spTgt spid="1827"/>
                                        </p:tgtEl>
                                      </p:cBhvr>
                                    </p:animEffect>
                                  </p:childTnLst>
                                </p:cTn>
                              </p:par>
                              <p:par>
                                <p:cTn id="34" presetID="10" presetClass="entr" presetSubtype="0" fill="hold" nodeType="withEffect">
                                  <p:stCondLst>
                                    <p:cond delay="0"/>
                                  </p:stCondLst>
                                  <p:childTnLst>
                                    <p:set>
                                      <p:cBhvr>
                                        <p:cTn id="35" dur="1" fill="hold">
                                          <p:stCondLst>
                                            <p:cond delay="0"/>
                                          </p:stCondLst>
                                        </p:cTn>
                                        <p:tgtEl>
                                          <p:spTgt spid="1828"/>
                                        </p:tgtEl>
                                        <p:attrNameLst>
                                          <p:attrName>style.visibility</p:attrName>
                                        </p:attrNameLst>
                                      </p:cBhvr>
                                      <p:to>
                                        <p:strVal val="visible"/>
                                      </p:to>
                                    </p:set>
                                    <p:animEffect transition="in" filter="fade">
                                      <p:cBhvr>
                                        <p:cTn id="36" dur="500"/>
                                        <p:tgtEl>
                                          <p:spTgt spid="18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35"/>
                                        </p:tgtEl>
                                        <p:attrNameLst>
                                          <p:attrName>style.visibility</p:attrName>
                                        </p:attrNameLst>
                                      </p:cBhvr>
                                      <p:to>
                                        <p:strVal val="visible"/>
                                      </p:to>
                                    </p:set>
                                    <p:animEffect transition="in" filter="fade">
                                      <p:cBhvr>
                                        <p:cTn id="41" dur="500"/>
                                        <p:tgtEl>
                                          <p:spTgt spid="1835"/>
                                        </p:tgtEl>
                                      </p:cBhvr>
                                    </p:animEffect>
                                  </p:childTnLst>
                                </p:cTn>
                              </p:par>
                              <p:par>
                                <p:cTn id="42" presetID="10" presetClass="entr" presetSubtype="0" fill="hold" nodeType="withEffect">
                                  <p:stCondLst>
                                    <p:cond delay="0"/>
                                  </p:stCondLst>
                                  <p:childTnLst>
                                    <p:set>
                                      <p:cBhvr>
                                        <p:cTn id="43" dur="1" fill="hold">
                                          <p:stCondLst>
                                            <p:cond delay="0"/>
                                          </p:stCondLst>
                                        </p:cTn>
                                        <p:tgtEl>
                                          <p:spTgt spid="1834"/>
                                        </p:tgtEl>
                                        <p:attrNameLst>
                                          <p:attrName>style.visibility</p:attrName>
                                        </p:attrNameLst>
                                      </p:cBhvr>
                                      <p:to>
                                        <p:strVal val="visible"/>
                                      </p:to>
                                    </p:set>
                                    <p:animEffect transition="in" filter="fade">
                                      <p:cBhvr>
                                        <p:cTn id="44" dur="500"/>
                                        <p:tgtEl>
                                          <p:spTgt spid="18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36"/>
                                        </p:tgtEl>
                                        <p:attrNameLst>
                                          <p:attrName>style.visibility</p:attrName>
                                        </p:attrNameLst>
                                      </p:cBhvr>
                                      <p:to>
                                        <p:strVal val="visible"/>
                                      </p:to>
                                    </p:set>
                                    <p:animEffect transition="in" filter="fade">
                                      <p:cBhvr>
                                        <p:cTn id="49" dur="500"/>
                                        <p:tgtEl>
                                          <p:spTgt spid="1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68" name="Google Shape;368;p1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69" name="Google Shape;369;p14"/>
          <p:cNvSpPr txBox="1"/>
          <p:nvPr/>
        </p:nvSpPr>
        <p:spPr>
          <a:xfrm>
            <a:off x="190500" y="2286000"/>
            <a:ext cx="8739188" cy="2554288"/>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Structured Query Language(SQL),the database language, is used to perform certain operations on existing database and also create a database. SQL uses commands like Create, Insert, Update etc. to carry out the required tasks.</a:t>
            </a:r>
            <a:endParaRPr/>
          </a:p>
          <a:p>
            <a:pPr marL="3556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These SQL commands are mainly categorized into four categories as:</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A) DDL – Data Definition Language</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B) DQl – Data Query Language</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C) DML – Data Manipulation Language</a:t>
            </a:r>
            <a:endParaRPr/>
          </a:p>
          <a:p>
            <a:pPr marL="35560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D) DCL – Data Control Language</a:t>
            </a:r>
            <a:endParaRPr/>
          </a:p>
        </p:txBody>
      </p:sp>
      <p:sp>
        <p:nvSpPr>
          <p:cNvPr id="370" name="Google Shape;370;p1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1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SQL (Structed Query Language)</a:t>
            </a:r>
            <a:endParaRPr sz="3000" b="1" i="0" u="none" strike="noStrike" cap="none">
              <a:solidFill>
                <a:schemeClr val="lt1"/>
              </a:solidFill>
              <a:latin typeface="Calibri"/>
              <a:ea typeface="Calibri"/>
              <a:cs typeface="Calibri"/>
              <a:sym typeface="Calibri"/>
            </a:endParaRPr>
          </a:p>
        </p:txBody>
      </p:sp>
      <p:sp>
        <p:nvSpPr>
          <p:cNvPr id="372" name="Google Shape;372;p14"/>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pic>
        <p:nvPicPr>
          <p:cNvPr id="1841" name="Google Shape;1841;p12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42" name="Google Shape;1842;p123"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43" name="Google Shape;1843;p12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4" name="Google Shape;1844;p12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sz="3000" b="1" i="0" u="none" strike="noStrike" cap="none">
              <a:solidFill>
                <a:srgbClr val="FFFFFF"/>
              </a:solidFill>
              <a:latin typeface="Calibri"/>
              <a:ea typeface="Calibri"/>
              <a:cs typeface="Calibri"/>
              <a:sym typeface="Calibri"/>
            </a:endParaRPr>
          </a:p>
        </p:txBody>
      </p:sp>
      <p:sp>
        <p:nvSpPr>
          <p:cNvPr id="1845" name="Google Shape;1845;p123"/>
          <p:cNvSpPr txBox="1"/>
          <p:nvPr/>
        </p:nvSpPr>
        <p:spPr>
          <a:xfrm>
            <a:off x="190500" y="2324805"/>
            <a:ext cx="8763000" cy="769441"/>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1" i="0" u="none" strike="noStrike" cap="none">
                <a:solidFill>
                  <a:srgbClr val="000000"/>
                </a:solidFill>
                <a:latin typeface="Calibri"/>
                <a:ea typeface="Calibri"/>
                <a:cs typeface="Calibri"/>
                <a:sym typeface="Calibri"/>
              </a:rPr>
              <a:t>Conjunctive(Combined) selection operations can be deconstructed</a:t>
            </a:r>
            <a:r>
              <a:rPr lang="en-US" sz="2200" b="0" i="0" u="none" strike="noStrike" cap="none">
                <a:solidFill>
                  <a:srgbClr val="000000"/>
                </a:solidFill>
                <a:latin typeface="Calibri"/>
                <a:ea typeface="Calibri"/>
                <a:cs typeface="Calibri"/>
                <a:sym typeface="Calibri"/>
              </a:rPr>
              <a:t> into sequence of individual selections. This is known as </a:t>
            </a:r>
            <a:r>
              <a:rPr lang="en-US" sz="2200" b="1" i="0" u="none" strike="noStrike" cap="none">
                <a:solidFill>
                  <a:srgbClr val="000000"/>
                </a:solidFill>
                <a:latin typeface="Calibri"/>
                <a:ea typeface="Calibri"/>
                <a:cs typeface="Calibri"/>
                <a:sym typeface="Calibri"/>
              </a:rPr>
              <a:t>Cascade of σ.</a:t>
            </a:r>
            <a:endParaRPr/>
          </a:p>
        </p:txBody>
      </p:sp>
      <p:graphicFrame>
        <p:nvGraphicFramePr>
          <p:cNvPr id="1846" name="Google Shape;1846;p123"/>
          <p:cNvGraphicFramePr/>
          <p:nvPr/>
        </p:nvGraphicFramePr>
        <p:xfrm>
          <a:off x="190500" y="3429000"/>
          <a:ext cx="1121100" cy="365770"/>
        </p:xfrm>
        <a:graphic>
          <a:graphicData uri="http://schemas.openxmlformats.org/drawingml/2006/table">
            <a:tbl>
              <a:tblPr firstRow="1" bandRow="1">
                <a:noFill/>
                <a:tableStyleId>{4BA8E1DE-E860-43E3-9861-D21F44DC9BF2}</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Customer</a:t>
                      </a:r>
                      <a:endParaRPr/>
                    </a:p>
                  </a:txBody>
                  <a:tcPr marL="91450" marR="91450" marT="45725" marB="45725" anchor="ctr">
                    <a:solidFill>
                      <a:srgbClr val="8DA9DB"/>
                    </a:solidFill>
                  </a:tcPr>
                </a:tc>
                <a:extLst>
                  <a:ext uri="{0D108BD9-81ED-4DB2-BD59-A6C34878D82A}">
                    <a16:rowId xmlns:a16="http://schemas.microsoft.com/office/drawing/2014/main" val="10000"/>
                  </a:ext>
                </a:extLst>
              </a:tr>
            </a:tbl>
          </a:graphicData>
        </a:graphic>
      </p:graphicFrame>
      <p:graphicFrame>
        <p:nvGraphicFramePr>
          <p:cNvPr id="1847" name="Google Shape;1847;p123"/>
          <p:cNvGraphicFramePr/>
          <p:nvPr/>
        </p:nvGraphicFramePr>
        <p:xfrm>
          <a:off x="2839258" y="3794760"/>
          <a:ext cx="2952000" cy="412950"/>
        </p:xfrm>
        <a:graphic>
          <a:graphicData uri="http://schemas.openxmlformats.org/drawingml/2006/table">
            <a:tbl>
              <a:tblPr firstRow="1" bandRow="1">
                <a:noFill/>
                <a:tableStyleId>{4BA8E1DE-E860-43E3-9861-D21F44DC9BF2}</a:tableStyleId>
              </a:tblPr>
              <a:tblGrid>
                <a:gridCol w="2952000">
                  <a:extLst>
                    <a:ext uri="{9D8B030D-6E8A-4147-A177-3AD203B41FA5}">
                      <a16:colId xmlns:a16="http://schemas.microsoft.com/office/drawing/2014/main" val="20000"/>
                    </a:ext>
                  </a:extLst>
                </a:gridCol>
              </a:tblGrid>
              <a:tr h="412950">
                <a:tc>
                  <a:txBody>
                    <a:bodyPr/>
                    <a:lstStyle/>
                    <a:p>
                      <a:pPr marL="0" marR="0" lvl="0" indent="0" algn="l" rtl="0">
                        <a:spcBef>
                          <a:spcPts val="0"/>
                        </a:spcBef>
                        <a:spcAft>
                          <a:spcPts val="0"/>
                        </a:spcAft>
                        <a:buNone/>
                      </a:pPr>
                      <a:r>
                        <a:rPr lang="en-US" sz="1800" b="0">
                          <a:solidFill>
                            <a:schemeClr val="dk1"/>
                          </a:solidFill>
                        </a:rPr>
                        <a:t>σ</a:t>
                      </a:r>
                      <a:r>
                        <a:rPr lang="en-US" sz="1800" b="0" baseline="-25000">
                          <a:solidFill>
                            <a:schemeClr val="dk1"/>
                          </a:solidFill>
                        </a:rPr>
                        <a:t>ANO&lt;3 Λ Balance&lt;20000</a:t>
                      </a:r>
                      <a:r>
                        <a:rPr lang="en-US" sz="1800" b="0">
                          <a:solidFill>
                            <a:schemeClr val="dk1"/>
                          </a:solidFill>
                        </a:rPr>
                        <a:t> (Customer)</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48" name="Google Shape;1848;p123"/>
          <p:cNvSpPr/>
          <p:nvPr/>
        </p:nvSpPr>
        <p:spPr>
          <a:xfrm>
            <a:off x="3694524" y="4578273"/>
            <a:ext cx="349023" cy="256709"/>
          </a:xfrm>
          <a:prstGeom prst="mathEqual">
            <a:avLst>
              <a:gd name="adj1" fmla="val 23520"/>
              <a:gd name="adj2" fmla="val 1176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aphicFrame>
        <p:nvGraphicFramePr>
          <p:cNvPr id="1849" name="Google Shape;1849;p123"/>
          <p:cNvGraphicFramePr/>
          <p:nvPr/>
        </p:nvGraphicFramePr>
        <p:xfrm>
          <a:off x="6193803" y="4378353"/>
          <a:ext cx="2950200" cy="670580"/>
        </p:xfrm>
        <a:graphic>
          <a:graphicData uri="http://schemas.openxmlformats.org/drawingml/2006/table">
            <a:tbl>
              <a:tblPr firstRow="1" bandRow="1">
                <a:noFill/>
                <a:tableStyleId>{4BA8E1DE-E860-43E3-9861-D21F44DC9BF2}</a:tableStyleId>
              </a:tblPr>
              <a:tblGrid>
                <a:gridCol w="594925">
                  <a:extLst>
                    <a:ext uri="{9D8B030D-6E8A-4147-A177-3AD203B41FA5}">
                      <a16:colId xmlns:a16="http://schemas.microsoft.com/office/drawing/2014/main" val="20000"/>
                    </a:ext>
                  </a:extLst>
                </a:gridCol>
                <a:gridCol w="638650">
                  <a:extLst>
                    <a:ext uri="{9D8B030D-6E8A-4147-A177-3AD203B41FA5}">
                      <a16:colId xmlns:a16="http://schemas.microsoft.com/office/drawing/2014/main" val="20001"/>
                    </a:ext>
                  </a:extLst>
                </a:gridCol>
                <a:gridCol w="758075">
                  <a:extLst>
                    <a:ext uri="{9D8B030D-6E8A-4147-A177-3AD203B41FA5}">
                      <a16:colId xmlns:a16="http://schemas.microsoft.com/office/drawing/2014/main" val="20002"/>
                    </a:ext>
                  </a:extLst>
                </a:gridCol>
                <a:gridCol w="958550">
                  <a:extLst>
                    <a:ext uri="{9D8B030D-6E8A-4147-A177-3AD203B41FA5}">
                      <a16:colId xmlns:a16="http://schemas.microsoft.com/office/drawing/2014/main" val="20003"/>
                    </a:ext>
                  </a:extLst>
                </a:gridCol>
              </a:tblGrid>
              <a:tr h="272300">
                <a:tc>
                  <a:txBody>
                    <a:bodyPr/>
                    <a:lstStyle/>
                    <a:p>
                      <a:pPr marL="0" marR="0" lvl="0" indent="0" algn="ctr" rtl="0">
                        <a:spcBef>
                          <a:spcPts val="0"/>
                        </a:spcBef>
                        <a:spcAft>
                          <a:spcPts val="0"/>
                        </a:spcAft>
                        <a:buNone/>
                      </a:pPr>
                      <a:r>
                        <a:rPr lang="en-US" sz="1600" b="1" u="sng">
                          <a:solidFill>
                            <a:schemeClr val="dk1"/>
                          </a:solidFill>
                        </a:rPr>
                        <a:t>CID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342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CSE2</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2</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Abhi</a:t>
                      </a:r>
                      <a:endParaRPr sz="1600"/>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10000</a:t>
                      </a:r>
                      <a:endParaRPr/>
                    </a:p>
                  </a:txBody>
                  <a:tcPr marL="91450" marR="91450" marT="45725" marB="45725" anchor="ct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1850" name="Google Shape;1850;p123"/>
          <p:cNvGraphicFramePr/>
          <p:nvPr/>
        </p:nvGraphicFramePr>
        <p:xfrm>
          <a:off x="7288953" y="4006167"/>
          <a:ext cx="1086900" cy="365770"/>
        </p:xfrm>
        <a:graphic>
          <a:graphicData uri="http://schemas.openxmlformats.org/drawingml/2006/table">
            <a:tbl>
              <a:tblPr firstRow="1" bandRow="1">
                <a:noFill/>
                <a:tableStyleId>{4BA8E1DE-E860-43E3-9861-D21F44DC9BF2}</a:tableStyleId>
              </a:tblPr>
              <a:tblGrid>
                <a:gridCol w="1086900">
                  <a:extLst>
                    <a:ext uri="{9D8B030D-6E8A-4147-A177-3AD203B41FA5}">
                      <a16:colId xmlns:a16="http://schemas.microsoft.com/office/drawing/2014/main" val="20000"/>
                    </a:ext>
                  </a:extLst>
                </a:gridCol>
              </a:tblGrid>
              <a:tr h="260825">
                <a:tc>
                  <a:txBody>
                    <a:bodyPr/>
                    <a:lstStyle/>
                    <a:p>
                      <a:pPr marL="0" marR="0" lvl="0" indent="0" algn="l" rtl="0">
                        <a:spcBef>
                          <a:spcPts val="0"/>
                        </a:spcBef>
                        <a:spcAft>
                          <a:spcPts val="0"/>
                        </a:spcAft>
                        <a:buNone/>
                      </a:pPr>
                      <a:r>
                        <a:rPr lang="en-US" sz="1800" b="1">
                          <a:solidFill>
                            <a:schemeClr val="dk1"/>
                          </a:solidFill>
                        </a:rPr>
                        <a:t>Output</a:t>
                      </a:r>
                      <a:endParaRPr/>
                    </a:p>
                  </a:txBody>
                  <a:tcPr marL="91450" marR="91450" marT="45725" marB="457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8DA9DB"/>
                    </a:solidFill>
                  </a:tcPr>
                </a:tc>
                <a:extLst>
                  <a:ext uri="{0D108BD9-81ED-4DB2-BD59-A6C34878D82A}">
                    <a16:rowId xmlns:a16="http://schemas.microsoft.com/office/drawing/2014/main" val="10000"/>
                  </a:ext>
                </a:extLst>
              </a:tr>
            </a:tbl>
          </a:graphicData>
        </a:graphic>
      </p:graphicFrame>
      <p:graphicFrame>
        <p:nvGraphicFramePr>
          <p:cNvPr id="1851" name="Google Shape;1851;p123"/>
          <p:cNvGraphicFramePr/>
          <p:nvPr/>
        </p:nvGraphicFramePr>
        <p:xfrm>
          <a:off x="2839258" y="5125241"/>
          <a:ext cx="3096000" cy="414000"/>
        </p:xfrm>
        <a:graphic>
          <a:graphicData uri="http://schemas.openxmlformats.org/drawingml/2006/table">
            <a:tbl>
              <a:tblPr firstRow="1" bandRow="1">
                <a:noFill/>
                <a:tableStyleId>{4BA8E1DE-E860-43E3-9861-D21F44DC9BF2}</a:tableStyleId>
              </a:tblPr>
              <a:tblGrid>
                <a:gridCol w="3096000">
                  <a:extLst>
                    <a:ext uri="{9D8B030D-6E8A-4147-A177-3AD203B41FA5}">
                      <a16:colId xmlns:a16="http://schemas.microsoft.com/office/drawing/2014/main" val="20000"/>
                    </a:ext>
                  </a:extLst>
                </a:gridCol>
              </a:tblGrid>
              <a:tr h="414000">
                <a:tc>
                  <a:txBody>
                    <a:bodyPr/>
                    <a:lstStyle/>
                    <a:p>
                      <a:pPr marL="0" marR="0" lvl="0" indent="0" algn="l" rtl="0">
                        <a:spcBef>
                          <a:spcPts val="0"/>
                        </a:spcBef>
                        <a:spcAft>
                          <a:spcPts val="0"/>
                        </a:spcAft>
                        <a:buNone/>
                      </a:pPr>
                      <a:r>
                        <a:rPr lang="en-US" sz="1800" b="0">
                          <a:solidFill>
                            <a:schemeClr val="dk1"/>
                          </a:solidFill>
                        </a:rPr>
                        <a:t>σ</a:t>
                      </a:r>
                      <a:r>
                        <a:rPr lang="en-US" sz="1800" b="0" baseline="-25000">
                          <a:solidFill>
                            <a:schemeClr val="dk1"/>
                          </a:solidFill>
                          <a:latin typeface="Calibri"/>
                          <a:ea typeface="Calibri"/>
                          <a:cs typeface="Calibri"/>
                          <a:sym typeface="Calibri"/>
                        </a:rPr>
                        <a:t>ANO&lt;3 </a:t>
                      </a:r>
                      <a:r>
                        <a:rPr lang="en-US" sz="1800" b="0">
                          <a:solidFill>
                            <a:schemeClr val="dk1"/>
                          </a:solidFill>
                          <a:latin typeface="Calibri"/>
                          <a:ea typeface="Calibri"/>
                          <a:cs typeface="Calibri"/>
                          <a:sym typeface="Calibri"/>
                        </a:rPr>
                        <a:t>(</a:t>
                      </a:r>
                      <a:r>
                        <a:rPr lang="en-US" sz="1800" b="0">
                          <a:solidFill>
                            <a:schemeClr val="dk1"/>
                          </a:solidFill>
                        </a:rPr>
                        <a:t>σ</a:t>
                      </a:r>
                      <a:r>
                        <a:rPr lang="en-US" sz="1800" b="0" baseline="-25000">
                          <a:solidFill>
                            <a:schemeClr val="dk1"/>
                          </a:solidFill>
                        </a:rPr>
                        <a:t>Balance&lt;20000</a:t>
                      </a:r>
                      <a:r>
                        <a:rPr lang="en-US" sz="1800" b="0">
                          <a:solidFill>
                            <a:schemeClr val="dk1"/>
                          </a:solidFill>
                        </a:rPr>
                        <a:t> (Customer))</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52" name="Google Shape;1852;p123"/>
          <p:cNvSpPr/>
          <p:nvPr/>
        </p:nvSpPr>
        <p:spPr>
          <a:xfrm>
            <a:off x="4407385" y="4378353"/>
            <a:ext cx="684000" cy="645748"/>
          </a:xfrm>
          <a:prstGeom prst="chevron">
            <a:avLst>
              <a:gd name="adj" fmla="val 5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rgbClr val="FFFFFF"/>
              </a:solidFill>
              <a:latin typeface="Calibri"/>
              <a:ea typeface="Calibri"/>
              <a:cs typeface="Calibri"/>
              <a:sym typeface="Calibri"/>
            </a:endParaRPr>
          </a:p>
        </p:txBody>
      </p:sp>
      <p:sp>
        <p:nvSpPr>
          <p:cNvPr id="1853" name="Google Shape;1853;p123"/>
          <p:cNvSpPr/>
          <p:nvPr/>
        </p:nvSpPr>
        <p:spPr>
          <a:xfrm>
            <a:off x="4751898" y="4480056"/>
            <a:ext cx="1044000" cy="442342"/>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OUTPUT</a:t>
            </a:r>
            <a:endParaRPr/>
          </a:p>
        </p:txBody>
      </p:sp>
      <p:sp>
        <p:nvSpPr>
          <p:cNvPr id="1854" name="Google Shape;1854;p123"/>
          <p:cNvSpPr/>
          <p:nvPr/>
        </p:nvSpPr>
        <p:spPr>
          <a:xfrm>
            <a:off x="5688943" y="4546928"/>
            <a:ext cx="432000" cy="319398"/>
          </a:xfrm>
          <a:prstGeom prst="rightArrow">
            <a:avLst>
              <a:gd name="adj1" fmla="val 50000"/>
              <a:gd name="adj2" fmla="val 5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rgbClr val="FFFFFF"/>
              </a:solidFill>
              <a:latin typeface="Calibri"/>
              <a:ea typeface="Calibri"/>
              <a:cs typeface="Calibri"/>
              <a:sym typeface="Calibri"/>
            </a:endParaRPr>
          </a:p>
        </p:txBody>
      </p:sp>
      <p:sp>
        <p:nvSpPr>
          <p:cNvPr id="1855" name="Google Shape;1855;p123"/>
          <p:cNvSpPr/>
          <p:nvPr/>
        </p:nvSpPr>
        <p:spPr>
          <a:xfrm>
            <a:off x="2322000" y="5990272"/>
            <a:ext cx="4500000" cy="539089"/>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Calibri"/>
              <a:buNone/>
            </a:pPr>
            <a:r>
              <a:rPr lang="en-US" sz="4000" b="0" i="0" u="none" strike="noStrike" cap="none">
                <a:solidFill>
                  <a:srgbClr val="000000"/>
                </a:solidFill>
                <a:latin typeface="Calibri"/>
                <a:ea typeface="Calibri"/>
                <a:cs typeface="Calibri"/>
                <a:sym typeface="Calibri"/>
              </a:rPr>
              <a:t>σ</a:t>
            </a:r>
            <a:r>
              <a:rPr lang="en-US" sz="2800" b="0" i="0" u="none" strike="noStrike" cap="none" baseline="-25000">
                <a:solidFill>
                  <a:srgbClr val="000000"/>
                </a:solidFill>
                <a:latin typeface="Calibri"/>
                <a:ea typeface="Calibri"/>
                <a:cs typeface="Calibri"/>
                <a:sym typeface="Calibri"/>
              </a:rPr>
              <a:t>θ1Λθ2</a:t>
            </a:r>
            <a:r>
              <a:rPr lang="en-US" sz="2800" b="0" i="0" u="none" strike="noStrike" cap="none">
                <a:solidFill>
                  <a:srgbClr val="000000"/>
                </a:solidFill>
                <a:latin typeface="Calibri"/>
                <a:ea typeface="Calibri"/>
                <a:cs typeface="Calibri"/>
                <a:sym typeface="Calibri"/>
              </a:rPr>
              <a:t> (E)     </a:t>
            </a:r>
            <a:r>
              <a:rPr lang="en-US" sz="3600" b="0" i="0" u="none" strike="noStrike" cap="none">
                <a:solidFill>
                  <a:srgbClr val="000000"/>
                </a:solidFill>
                <a:latin typeface="Calibri"/>
                <a:ea typeface="Calibri"/>
                <a:cs typeface="Calibri"/>
                <a:sym typeface="Calibri"/>
              </a:rPr>
              <a:t>=</a:t>
            </a:r>
            <a:r>
              <a:rPr lang="en-US" sz="2800" b="0" i="0" u="none" strike="noStrike" cap="none">
                <a:solidFill>
                  <a:srgbClr val="000000"/>
                </a:solidFill>
                <a:latin typeface="Calibri"/>
                <a:ea typeface="Calibri"/>
                <a:cs typeface="Calibri"/>
                <a:sym typeface="Calibri"/>
              </a:rPr>
              <a:t>     </a:t>
            </a:r>
            <a:r>
              <a:rPr lang="en-US" sz="4000" b="0" i="0" u="none" strike="noStrike" cap="none">
                <a:solidFill>
                  <a:srgbClr val="000000"/>
                </a:solidFill>
                <a:latin typeface="Calibri"/>
                <a:ea typeface="Calibri"/>
                <a:cs typeface="Calibri"/>
                <a:sym typeface="Calibri"/>
              </a:rPr>
              <a:t>σ</a:t>
            </a:r>
            <a:r>
              <a:rPr lang="en-US" sz="2800" b="0" i="0" u="none" strike="noStrike" cap="none" baseline="-25000">
                <a:solidFill>
                  <a:srgbClr val="000000"/>
                </a:solidFill>
                <a:latin typeface="Calibri"/>
                <a:ea typeface="Calibri"/>
                <a:cs typeface="Calibri"/>
                <a:sym typeface="Calibri"/>
              </a:rPr>
              <a:t>θ1 </a:t>
            </a:r>
            <a:r>
              <a:rPr lang="en-US" sz="2800" b="0" i="0" u="none" strike="noStrike" cap="none">
                <a:solidFill>
                  <a:srgbClr val="000000"/>
                </a:solidFill>
                <a:latin typeface="Calibri"/>
                <a:ea typeface="Calibri"/>
                <a:cs typeface="Calibri"/>
                <a:sym typeface="Calibri"/>
              </a:rPr>
              <a:t>(</a:t>
            </a:r>
            <a:r>
              <a:rPr lang="en-US" sz="4000" b="0" i="0" u="none" strike="noStrike" cap="none">
                <a:solidFill>
                  <a:srgbClr val="000000"/>
                </a:solidFill>
                <a:latin typeface="Calibri"/>
                <a:ea typeface="Calibri"/>
                <a:cs typeface="Calibri"/>
                <a:sym typeface="Calibri"/>
              </a:rPr>
              <a:t>σ</a:t>
            </a:r>
            <a:r>
              <a:rPr lang="en-US" sz="2800" b="0" i="0" u="none" strike="noStrike" cap="none" baseline="-25000">
                <a:solidFill>
                  <a:srgbClr val="000000"/>
                </a:solidFill>
                <a:latin typeface="Calibri"/>
                <a:ea typeface="Calibri"/>
                <a:cs typeface="Calibri"/>
                <a:sym typeface="Calibri"/>
              </a:rPr>
              <a:t>θ2</a:t>
            </a:r>
            <a:r>
              <a:rPr lang="en-US" sz="2800" b="0" i="0" u="none" strike="noStrike" cap="none">
                <a:solidFill>
                  <a:srgbClr val="000000"/>
                </a:solidFill>
                <a:latin typeface="Calibri"/>
                <a:ea typeface="Calibri"/>
                <a:cs typeface="Calibri"/>
                <a:sym typeface="Calibri"/>
              </a:rPr>
              <a:t> (E))</a:t>
            </a:r>
            <a:endParaRPr sz="2800" b="0" i="0" u="none" strike="noStrike" cap="none">
              <a:solidFill>
                <a:srgbClr val="000000"/>
              </a:solidFill>
              <a:latin typeface="Calibri"/>
              <a:ea typeface="Calibri"/>
              <a:cs typeface="Calibri"/>
              <a:sym typeface="Calibri"/>
            </a:endParaRPr>
          </a:p>
        </p:txBody>
      </p:sp>
      <p:graphicFrame>
        <p:nvGraphicFramePr>
          <p:cNvPr id="1856" name="Google Shape;1856;p123"/>
          <p:cNvGraphicFramePr/>
          <p:nvPr/>
        </p:nvGraphicFramePr>
        <p:xfrm>
          <a:off x="12293" y="3802987"/>
          <a:ext cx="2664000" cy="2057375"/>
        </p:xfrm>
        <a:graphic>
          <a:graphicData uri="http://schemas.openxmlformats.org/drawingml/2006/table">
            <a:tbl>
              <a:tblPr firstRow="1" bandRow="1">
                <a:noFill/>
                <a:tableStyleId>{4BA8E1DE-E860-43E3-9861-D21F44DC9BF2}</a:tableStyleId>
              </a:tblPr>
              <a:tblGrid>
                <a:gridCol w="516525">
                  <a:extLst>
                    <a:ext uri="{9D8B030D-6E8A-4147-A177-3AD203B41FA5}">
                      <a16:colId xmlns:a16="http://schemas.microsoft.com/office/drawing/2014/main" val="20000"/>
                    </a:ext>
                  </a:extLst>
                </a:gridCol>
                <a:gridCol w="595750">
                  <a:extLst>
                    <a:ext uri="{9D8B030D-6E8A-4147-A177-3AD203B41FA5}">
                      <a16:colId xmlns:a16="http://schemas.microsoft.com/office/drawing/2014/main" val="20001"/>
                    </a:ext>
                  </a:extLst>
                </a:gridCol>
                <a:gridCol w="706575">
                  <a:extLst>
                    <a:ext uri="{9D8B030D-6E8A-4147-A177-3AD203B41FA5}">
                      <a16:colId xmlns:a16="http://schemas.microsoft.com/office/drawing/2014/main" val="20002"/>
                    </a:ext>
                  </a:extLst>
                </a:gridCol>
                <a:gridCol w="845150">
                  <a:extLst>
                    <a:ext uri="{9D8B030D-6E8A-4147-A177-3AD203B41FA5}">
                      <a16:colId xmlns:a16="http://schemas.microsoft.com/office/drawing/2014/main" val="20003"/>
                    </a:ext>
                  </a:extLst>
                </a:gridCol>
              </a:tblGrid>
              <a:tr h="411475">
                <a:tc>
                  <a:txBody>
                    <a:bodyPr/>
                    <a:lstStyle/>
                    <a:p>
                      <a:pPr marL="0" marR="0" lvl="0" indent="0" algn="ctr" rtl="0">
                        <a:spcBef>
                          <a:spcPts val="0"/>
                        </a:spcBef>
                        <a:spcAft>
                          <a:spcPts val="0"/>
                        </a:spcAft>
                        <a:buNone/>
                      </a:pPr>
                      <a:r>
                        <a:rPr lang="en-US" sz="1600" b="1" u="sng">
                          <a:solidFill>
                            <a:schemeClr val="dk1"/>
                          </a:solidFill>
                        </a:rPr>
                        <a:t>CID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1475">
                <a:tc>
                  <a:txBody>
                    <a:bodyPr/>
                    <a:lstStyle/>
                    <a:p>
                      <a:pPr marL="0" marR="0" lvl="0" indent="0" algn="ctr" rtl="0">
                        <a:spcBef>
                          <a:spcPts val="0"/>
                        </a:spcBef>
                        <a:spcAft>
                          <a:spcPts val="0"/>
                        </a:spcAft>
                        <a:buNone/>
                      </a:pPr>
                      <a:r>
                        <a:rPr lang="en-US" sz="1600"/>
                        <a:t>CS1</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1</a:t>
                      </a:r>
                      <a:endParaRPr sz="1600"/>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Jay</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30000</a:t>
                      </a:r>
                      <a:endParaRPr/>
                    </a:p>
                  </a:txBody>
                  <a:tcPr marL="91450" marR="91450" marT="45725" marB="45725" anchor="ct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41147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CS2</a:t>
                      </a:r>
                      <a:endParaRPr/>
                    </a:p>
                  </a:txBody>
                  <a:tcPr marL="91450" marR="91450" marT="45725" marB="45725" anchor="ctr"/>
                </a:tc>
                <a:tc>
                  <a:txBody>
                    <a:bodyPr/>
                    <a:lstStyle/>
                    <a:p>
                      <a:pPr marL="0" marR="0" lvl="0" indent="0" algn="ctr" rtl="0">
                        <a:spcBef>
                          <a:spcPts val="0"/>
                        </a:spcBef>
                        <a:spcAft>
                          <a:spcPts val="0"/>
                        </a:spcAft>
                        <a:buNone/>
                      </a:pPr>
                      <a:r>
                        <a:rPr lang="en-US" sz="1600"/>
                        <a:t>2</a:t>
                      </a:r>
                      <a:endParaRPr/>
                    </a:p>
                  </a:txBody>
                  <a:tcPr marL="91450" marR="91450" marT="45725" marB="45725" anchor="ctr"/>
                </a:tc>
                <a:tc>
                  <a:txBody>
                    <a:bodyPr/>
                    <a:lstStyle/>
                    <a:p>
                      <a:pPr marL="0" marR="0" lvl="0" indent="0" algn="ctr" rtl="0">
                        <a:spcBef>
                          <a:spcPts val="0"/>
                        </a:spcBef>
                        <a:spcAft>
                          <a:spcPts val="0"/>
                        </a:spcAft>
                        <a:buNone/>
                      </a:pPr>
                      <a:r>
                        <a:rPr lang="en-US" sz="1600"/>
                        <a:t>Abhi</a:t>
                      </a:r>
                      <a:endParaRPr sz="1600"/>
                    </a:p>
                  </a:txBody>
                  <a:tcPr marL="91450" marR="91450" marT="45725" marB="45725" anchor="ctr"/>
                </a:tc>
                <a:tc>
                  <a:txBody>
                    <a:bodyPr/>
                    <a:lstStyle/>
                    <a:p>
                      <a:pPr marL="0" marR="0" lvl="0" indent="0" algn="ctr" rtl="0">
                        <a:spcBef>
                          <a:spcPts val="0"/>
                        </a:spcBef>
                        <a:spcAft>
                          <a:spcPts val="0"/>
                        </a:spcAft>
                        <a:buNone/>
                      </a:pPr>
                      <a:r>
                        <a:rPr lang="en-US" sz="1600"/>
                        <a:t>10000</a:t>
                      </a:r>
                      <a:endParaRPr/>
                    </a:p>
                  </a:txBody>
                  <a:tcPr marL="91450" marR="91450" marT="45725" marB="45725" anchor="ctr"/>
                </a:tc>
                <a:extLst>
                  <a:ext uri="{0D108BD9-81ED-4DB2-BD59-A6C34878D82A}">
                    <a16:rowId xmlns:a16="http://schemas.microsoft.com/office/drawing/2014/main" val="10002"/>
                  </a:ext>
                </a:extLst>
              </a:tr>
              <a:tr h="41147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CS3</a:t>
                      </a:r>
                      <a:endParaRPr/>
                    </a:p>
                  </a:txBody>
                  <a:tcPr marL="91450" marR="91450" marT="45725" marB="45725" anchor="ctr"/>
                </a:tc>
                <a:tc>
                  <a:txBody>
                    <a:bodyPr/>
                    <a:lstStyle/>
                    <a:p>
                      <a:pPr marL="0" marR="0" lvl="0" indent="0" algn="ctr" rtl="0">
                        <a:spcBef>
                          <a:spcPts val="0"/>
                        </a:spcBef>
                        <a:spcAft>
                          <a:spcPts val="0"/>
                        </a:spcAft>
                        <a:buNone/>
                      </a:pPr>
                      <a:r>
                        <a:rPr lang="en-US" sz="1600"/>
                        <a:t>3</a:t>
                      </a:r>
                      <a:endParaRPr/>
                    </a:p>
                  </a:txBody>
                  <a:tcPr marL="91450" marR="91450" marT="45725" marB="45725" anchor="ctr"/>
                </a:tc>
                <a:tc>
                  <a:txBody>
                    <a:bodyPr/>
                    <a:lstStyle/>
                    <a:p>
                      <a:pPr marL="0" marR="0" lvl="0" indent="0" algn="ctr" rtl="0">
                        <a:spcBef>
                          <a:spcPts val="0"/>
                        </a:spcBef>
                        <a:spcAft>
                          <a:spcPts val="0"/>
                        </a:spcAft>
                        <a:buNone/>
                      </a:pPr>
                      <a:r>
                        <a:rPr lang="en-US" sz="1600"/>
                        <a:t>Parth</a:t>
                      </a:r>
                      <a:endParaRPr/>
                    </a:p>
                  </a:txBody>
                  <a:tcPr marL="91450" marR="91450" marT="45725" marB="45725" anchor="ctr"/>
                </a:tc>
                <a:tc>
                  <a:txBody>
                    <a:bodyPr/>
                    <a:lstStyle/>
                    <a:p>
                      <a:pPr marL="0" marR="0" lvl="0" indent="0" algn="ctr" rtl="0">
                        <a:spcBef>
                          <a:spcPts val="0"/>
                        </a:spcBef>
                        <a:spcAft>
                          <a:spcPts val="0"/>
                        </a:spcAft>
                        <a:buNone/>
                      </a:pPr>
                      <a:r>
                        <a:rPr lang="en-US" sz="1600"/>
                        <a:t>20000</a:t>
                      </a:r>
                      <a:endParaRPr/>
                    </a:p>
                  </a:txBody>
                  <a:tcPr marL="91450" marR="91450" marT="45725" marB="45725" anchor="ctr"/>
                </a:tc>
                <a:extLst>
                  <a:ext uri="{0D108BD9-81ED-4DB2-BD59-A6C34878D82A}">
                    <a16:rowId xmlns:a16="http://schemas.microsoft.com/office/drawing/2014/main" val="10003"/>
                  </a:ext>
                </a:extLst>
              </a:tr>
              <a:tr h="41147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CS4</a:t>
                      </a:r>
                      <a:endParaRPr/>
                    </a:p>
                  </a:txBody>
                  <a:tcPr marL="91450" marR="91450" marT="45725" marB="45725" anchor="ctr"/>
                </a:tc>
                <a:tc>
                  <a:txBody>
                    <a:bodyPr/>
                    <a:lstStyle/>
                    <a:p>
                      <a:pPr marL="0" marR="0" lvl="0" indent="0" algn="ctr" rtl="0">
                        <a:spcBef>
                          <a:spcPts val="0"/>
                        </a:spcBef>
                        <a:spcAft>
                          <a:spcPts val="0"/>
                        </a:spcAft>
                        <a:buNone/>
                      </a:pPr>
                      <a:r>
                        <a:rPr lang="en-US" sz="1600"/>
                        <a:t>4</a:t>
                      </a:r>
                      <a:endParaRPr/>
                    </a:p>
                  </a:txBody>
                  <a:tcPr marL="91450" marR="91450" marT="45725" marB="45725" anchor="ctr"/>
                </a:tc>
                <a:tc>
                  <a:txBody>
                    <a:bodyPr/>
                    <a:lstStyle/>
                    <a:p>
                      <a:pPr marL="0" marR="0" lvl="0" indent="0" algn="ctr" rtl="0">
                        <a:spcBef>
                          <a:spcPts val="0"/>
                        </a:spcBef>
                        <a:spcAft>
                          <a:spcPts val="0"/>
                        </a:spcAft>
                        <a:buNone/>
                      </a:pPr>
                      <a:r>
                        <a:rPr lang="en-US" sz="1600"/>
                        <a:t>Pratik</a:t>
                      </a:r>
                      <a:endParaRPr/>
                    </a:p>
                  </a:txBody>
                  <a:tcPr marL="91450" marR="91450" marT="45725" marB="45725" anchor="ctr"/>
                </a:tc>
                <a:tc>
                  <a:txBody>
                    <a:bodyPr/>
                    <a:lstStyle/>
                    <a:p>
                      <a:pPr marL="0" marR="0" lvl="0" indent="0" algn="ctr" rtl="0">
                        <a:spcBef>
                          <a:spcPts val="0"/>
                        </a:spcBef>
                        <a:spcAft>
                          <a:spcPts val="0"/>
                        </a:spcAft>
                        <a:buNone/>
                      </a:pPr>
                      <a:r>
                        <a:rPr lang="en-US" sz="1600"/>
                        <a:t>40000</a:t>
                      </a:r>
                      <a:endParaRP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46"/>
                                        </p:tgtEl>
                                        <p:attrNameLst>
                                          <p:attrName>style.visibility</p:attrName>
                                        </p:attrNameLst>
                                      </p:cBhvr>
                                      <p:to>
                                        <p:strVal val="visible"/>
                                      </p:to>
                                    </p:set>
                                    <p:animEffect transition="in" filter="fade">
                                      <p:cBhvr>
                                        <p:cTn id="11" dur="500"/>
                                        <p:tgtEl>
                                          <p:spTgt spid="1846"/>
                                        </p:tgtEl>
                                      </p:cBhvr>
                                    </p:animEffect>
                                  </p:childTnLst>
                                </p:cTn>
                              </p:par>
                              <p:par>
                                <p:cTn id="12" presetID="10" presetClass="entr" presetSubtype="0" fill="hold" nodeType="withEffect">
                                  <p:stCondLst>
                                    <p:cond delay="0"/>
                                  </p:stCondLst>
                                  <p:childTnLst>
                                    <p:set>
                                      <p:cBhvr>
                                        <p:cTn id="13" dur="1" fill="hold">
                                          <p:stCondLst>
                                            <p:cond delay="0"/>
                                          </p:stCondLst>
                                        </p:cTn>
                                        <p:tgtEl>
                                          <p:spTgt spid="1856"/>
                                        </p:tgtEl>
                                        <p:attrNameLst>
                                          <p:attrName>style.visibility</p:attrName>
                                        </p:attrNameLst>
                                      </p:cBhvr>
                                      <p:to>
                                        <p:strVal val="visible"/>
                                      </p:to>
                                    </p:set>
                                    <p:animEffect transition="in" filter="fade">
                                      <p:cBhvr>
                                        <p:cTn id="14" dur="500"/>
                                        <p:tgtEl>
                                          <p:spTgt spid="185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47"/>
                                        </p:tgtEl>
                                        <p:attrNameLst>
                                          <p:attrName>style.visibility</p:attrName>
                                        </p:attrNameLst>
                                      </p:cBhvr>
                                      <p:to>
                                        <p:strVal val="visible"/>
                                      </p:to>
                                    </p:set>
                                    <p:animEffect transition="in" filter="fade">
                                      <p:cBhvr>
                                        <p:cTn id="19" dur="500"/>
                                        <p:tgtEl>
                                          <p:spTgt spid="184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51"/>
                                        </p:tgtEl>
                                        <p:attrNameLst>
                                          <p:attrName>style.visibility</p:attrName>
                                        </p:attrNameLst>
                                      </p:cBhvr>
                                      <p:to>
                                        <p:strVal val="visible"/>
                                      </p:to>
                                    </p:set>
                                    <p:animEffect transition="in" filter="fade">
                                      <p:cBhvr>
                                        <p:cTn id="24" dur="500"/>
                                        <p:tgtEl>
                                          <p:spTgt spid="18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52"/>
                                        </p:tgtEl>
                                        <p:attrNameLst>
                                          <p:attrName>style.visibility</p:attrName>
                                        </p:attrNameLst>
                                      </p:cBhvr>
                                      <p:to>
                                        <p:strVal val="visible"/>
                                      </p:to>
                                    </p:set>
                                    <p:animEffect transition="in" filter="fade">
                                      <p:cBhvr>
                                        <p:cTn id="29" dur="500"/>
                                        <p:tgtEl>
                                          <p:spTgt spid="1852"/>
                                        </p:tgtEl>
                                      </p:cBhvr>
                                    </p:animEffect>
                                  </p:childTnLst>
                                </p:cTn>
                              </p:par>
                              <p:par>
                                <p:cTn id="30" presetID="10" presetClass="entr" presetSubtype="0" fill="hold" nodeType="withEffect">
                                  <p:stCondLst>
                                    <p:cond delay="0"/>
                                  </p:stCondLst>
                                  <p:childTnLst>
                                    <p:set>
                                      <p:cBhvr>
                                        <p:cTn id="31" dur="1" fill="hold">
                                          <p:stCondLst>
                                            <p:cond delay="0"/>
                                          </p:stCondLst>
                                        </p:cTn>
                                        <p:tgtEl>
                                          <p:spTgt spid="1854"/>
                                        </p:tgtEl>
                                        <p:attrNameLst>
                                          <p:attrName>style.visibility</p:attrName>
                                        </p:attrNameLst>
                                      </p:cBhvr>
                                      <p:to>
                                        <p:strVal val="visible"/>
                                      </p:to>
                                    </p:set>
                                    <p:animEffect transition="in" filter="fade">
                                      <p:cBhvr>
                                        <p:cTn id="32" dur="500"/>
                                        <p:tgtEl>
                                          <p:spTgt spid="1854"/>
                                        </p:tgtEl>
                                      </p:cBhvr>
                                    </p:animEffect>
                                  </p:childTnLst>
                                </p:cTn>
                              </p:par>
                              <p:par>
                                <p:cTn id="33" presetID="10" presetClass="entr" presetSubtype="0" fill="hold" nodeType="withEffect">
                                  <p:stCondLst>
                                    <p:cond delay="0"/>
                                  </p:stCondLst>
                                  <p:childTnLst>
                                    <p:set>
                                      <p:cBhvr>
                                        <p:cTn id="34" dur="1" fill="hold">
                                          <p:stCondLst>
                                            <p:cond delay="0"/>
                                          </p:stCondLst>
                                        </p:cTn>
                                        <p:tgtEl>
                                          <p:spTgt spid="1853"/>
                                        </p:tgtEl>
                                        <p:attrNameLst>
                                          <p:attrName>style.visibility</p:attrName>
                                        </p:attrNameLst>
                                      </p:cBhvr>
                                      <p:to>
                                        <p:strVal val="visible"/>
                                      </p:to>
                                    </p:set>
                                    <p:animEffect transition="in" filter="fade">
                                      <p:cBhvr>
                                        <p:cTn id="35" dur="500"/>
                                        <p:tgtEl>
                                          <p:spTgt spid="18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50"/>
                                        </p:tgtEl>
                                        <p:attrNameLst>
                                          <p:attrName>style.visibility</p:attrName>
                                        </p:attrNameLst>
                                      </p:cBhvr>
                                      <p:to>
                                        <p:strVal val="visible"/>
                                      </p:to>
                                    </p:set>
                                    <p:animEffect transition="in" filter="fade">
                                      <p:cBhvr>
                                        <p:cTn id="40" dur="500"/>
                                        <p:tgtEl>
                                          <p:spTgt spid="1850"/>
                                        </p:tgtEl>
                                      </p:cBhvr>
                                    </p:animEffect>
                                  </p:childTnLst>
                                </p:cTn>
                              </p:par>
                              <p:par>
                                <p:cTn id="41" presetID="10" presetClass="entr" presetSubtype="0" fill="hold" nodeType="withEffect">
                                  <p:stCondLst>
                                    <p:cond delay="0"/>
                                  </p:stCondLst>
                                  <p:childTnLst>
                                    <p:set>
                                      <p:cBhvr>
                                        <p:cTn id="42" dur="1" fill="hold">
                                          <p:stCondLst>
                                            <p:cond delay="0"/>
                                          </p:stCondLst>
                                        </p:cTn>
                                        <p:tgtEl>
                                          <p:spTgt spid="1849"/>
                                        </p:tgtEl>
                                        <p:attrNameLst>
                                          <p:attrName>style.visibility</p:attrName>
                                        </p:attrNameLst>
                                      </p:cBhvr>
                                      <p:to>
                                        <p:strVal val="visible"/>
                                      </p:to>
                                    </p:set>
                                    <p:animEffect transition="in" filter="fade">
                                      <p:cBhvr>
                                        <p:cTn id="43" dur="500"/>
                                        <p:tgtEl>
                                          <p:spTgt spid="18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48"/>
                                        </p:tgtEl>
                                        <p:attrNameLst>
                                          <p:attrName>style.visibility</p:attrName>
                                        </p:attrNameLst>
                                      </p:cBhvr>
                                      <p:to>
                                        <p:strVal val="visible"/>
                                      </p:to>
                                    </p:set>
                                    <p:animEffect transition="in" filter="fade">
                                      <p:cBhvr>
                                        <p:cTn id="48" dur="500"/>
                                        <p:tgtEl>
                                          <p:spTgt spid="184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55"/>
                                        </p:tgtEl>
                                        <p:attrNameLst>
                                          <p:attrName>style.visibility</p:attrName>
                                        </p:attrNameLst>
                                      </p:cBhvr>
                                      <p:to>
                                        <p:strVal val="visible"/>
                                      </p:to>
                                    </p:set>
                                    <p:animEffect transition="in" filter="fade">
                                      <p:cBhvr>
                                        <p:cTn id="53" dur="500"/>
                                        <p:tgtEl>
                                          <p:spTgt spid="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1" name="Google Shape;1861;p12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62" name="Google Shape;1862;p12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63" name="Google Shape;1863;p12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4" name="Google Shape;1864;p12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865" name="Google Shape;1865;p124"/>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Selection operations are commutative</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0" i="0" u="none" strike="noStrike" cap="none">
                <a:solidFill>
                  <a:srgbClr val="000000"/>
                </a:solidFill>
                <a:latin typeface="Calibri"/>
                <a:ea typeface="Calibri"/>
                <a:cs typeface="Calibri"/>
                <a:sym typeface="Calibri"/>
              </a:rPr>
              <a:t>If </a:t>
            </a:r>
            <a:r>
              <a:rPr lang="en-US" sz="2200" b="1" i="0" u="none" strike="noStrike" cap="none">
                <a:solidFill>
                  <a:srgbClr val="000000"/>
                </a:solidFill>
                <a:latin typeface="Calibri"/>
                <a:ea typeface="Calibri"/>
                <a:cs typeface="Calibri"/>
                <a:sym typeface="Calibri"/>
              </a:rPr>
              <a:t>many projection used in expression</a:t>
            </a:r>
            <a:r>
              <a:rPr lang="en-US" sz="2200" b="0" i="0" u="none" strike="noStrike" cap="none">
                <a:solidFill>
                  <a:srgbClr val="000000"/>
                </a:solidFill>
                <a:latin typeface="Calibri"/>
                <a:ea typeface="Calibri"/>
                <a:cs typeface="Calibri"/>
                <a:sym typeface="Calibri"/>
              </a:rPr>
              <a:t> then only </a:t>
            </a:r>
            <a:r>
              <a:rPr lang="en-US" sz="2200" b="1" i="0" u="none" strike="noStrike" cap="none">
                <a:solidFill>
                  <a:srgbClr val="000000"/>
                </a:solidFill>
                <a:latin typeface="Calibri"/>
                <a:ea typeface="Calibri"/>
                <a:cs typeface="Calibri"/>
                <a:sym typeface="Calibri"/>
              </a:rPr>
              <a:t>the last in a sequence of projection operations is required. So Omit all other projection operation.</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Selection operation can be combined with Cartesian products and theta joins.</a:t>
            </a:r>
            <a:endParaRPr/>
          </a:p>
          <a:p>
            <a:pPr marL="0" marR="0" lvl="0"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p:txBody>
      </p:sp>
      <p:sp>
        <p:nvSpPr>
          <p:cNvPr id="1866" name="Google Shape;1866;p124"/>
          <p:cNvSpPr/>
          <p:nvPr/>
        </p:nvSpPr>
        <p:spPr>
          <a:xfrm>
            <a:off x="2772000" y="2824192"/>
            <a:ext cx="3600000" cy="360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θ1 </a:t>
            </a: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θ2</a:t>
            </a:r>
            <a:r>
              <a:rPr lang="en-US" sz="2200" b="0" i="0" u="none" strike="noStrike" cap="none">
                <a:solidFill>
                  <a:srgbClr val="000000"/>
                </a:solidFill>
                <a:latin typeface="Calibri"/>
                <a:ea typeface="Calibri"/>
                <a:cs typeface="Calibri"/>
                <a:sym typeface="Calibri"/>
              </a:rPr>
              <a:t> (E))  =  σ</a:t>
            </a:r>
            <a:r>
              <a:rPr lang="en-US" sz="2200" b="0" i="0" u="none" strike="noStrike" cap="none" baseline="-25000">
                <a:solidFill>
                  <a:srgbClr val="000000"/>
                </a:solidFill>
                <a:latin typeface="Calibri"/>
                <a:ea typeface="Calibri"/>
                <a:cs typeface="Calibri"/>
                <a:sym typeface="Calibri"/>
              </a:rPr>
              <a:t>θ2 </a:t>
            </a: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θ1</a:t>
            </a:r>
            <a:r>
              <a:rPr lang="en-US" sz="2200" b="0" i="0" u="none" strike="noStrike" cap="none">
                <a:solidFill>
                  <a:srgbClr val="000000"/>
                </a:solidFill>
                <a:latin typeface="Calibri"/>
                <a:ea typeface="Calibri"/>
                <a:cs typeface="Calibri"/>
                <a:sym typeface="Calibri"/>
              </a:rPr>
              <a:t> (E))</a:t>
            </a:r>
            <a:endParaRPr sz="2200" b="0" i="0" u="none" strike="noStrike" cap="none">
              <a:solidFill>
                <a:srgbClr val="000000"/>
              </a:solidFill>
              <a:latin typeface="Calibri"/>
              <a:ea typeface="Calibri"/>
              <a:cs typeface="Calibri"/>
              <a:sym typeface="Calibri"/>
            </a:endParaRPr>
          </a:p>
        </p:txBody>
      </p:sp>
      <p:sp>
        <p:nvSpPr>
          <p:cNvPr id="1867" name="Google Shape;1867;p124"/>
          <p:cNvSpPr/>
          <p:nvPr/>
        </p:nvSpPr>
        <p:spPr>
          <a:xfrm>
            <a:off x="2592000" y="4413431"/>
            <a:ext cx="3960000" cy="360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Π</a:t>
            </a:r>
            <a:r>
              <a:rPr lang="en-US" sz="2200" b="0" i="0" u="none" strike="noStrike" cap="none" baseline="-25000">
                <a:solidFill>
                  <a:srgbClr val="000000"/>
                </a:solidFill>
                <a:latin typeface="Calibri"/>
                <a:ea typeface="Calibri"/>
                <a:cs typeface="Calibri"/>
                <a:sym typeface="Calibri"/>
              </a:rPr>
              <a:t>L1 </a:t>
            </a:r>
            <a:r>
              <a:rPr lang="en-US" sz="2200" b="0" i="0" u="none" strike="noStrike" cap="none">
                <a:solidFill>
                  <a:srgbClr val="000000"/>
                </a:solidFill>
                <a:latin typeface="Calibri"/>
                <a:ea typeface="Calibri"/>
                <a:cs typeface="Calibri"/>
                <a:sym typeface="Calibri"/>
              </a:rPr>
              <a:t>(Π</a:t>
            </a:r>
            <a:r>
              <a:rPr lang="en-US" sz="2200" b="0" i="0" u="none" strike="noStrike" cap="none" baseline="-25000">
                <a:solidFill>
                  <a:srgbClr val="000000"/>
                </a:solidFill>
                <a:latin typeface="Calibri"/>
                <a:ea typeface="Calibri"/>
                <a:cs typeface="Calibri"/>
                <a:sym typeface="Calibri"/>
              </a:rPr>
              <a:t>L2 </a:t>
            </a:r>
            <a:r>
              <a:rPr lang="en-US" sz="2200" b="0" i="0" u="none" strike="noStrike" cap="none">
                <a:solidFill>
                  <a:srgbClr val="000000"/>
                </a:solidFill>
                <a:latin typeface="Calibri"/>
                <a:ea typeface="Calibri"/>
                <a:cs typeface="Calibri"/>
                <a:sym typeface="Calibri"/>
              </a:rPr>
              <a:t>(…(Π</a:t>
            </a:r>
            <a:r>
              <a:rPr lang="en-US" sz="2200" b="0" i="0" u="none" strike="noStrike" cap="none" baseline="-25000">
                <a:solidFill>
                  <a:srgbClr val="000000"/>
                </a:solidFill>
                <a:latin typeface="Calibri"/>
                <a:ea typeface="Calibri"/>
                <a:cs typeface="Calibri"/>
                <a:sym typeface="Calibri"/>
              </a:rPr>
              <a:t> Ln</a:t>
            </a:r>
            <a:r>
              <a:rPr lang="en-US" sz="2200" b="0" i="0" u="none" strike="noStrike" cap="none">
                <a:solidFill>
                  <a:srgbClr val="000000"/>
                </a:solidFill>
                <a:latin typeface="Calibri"/>
                <a:ea typeface="Calibri"/>
                <a:cs typeface="Calibri"/>
                <a:sym typeface="Calibri"/>
              </a:rPr>
              <a:t> (E))…))  =  Π</a:t>
            </a:r>
            <a:r>
              <a:rPr lang="en-US" sz="2200" b="0" i="0" u="none" strike="noStrike" cap="none" baseline="-25000">
                <a:solidFill>
                  <a:srgbClr val="000000"/>
                </a:solidFill>
                <a:latin typeface="Calibri"/>
                <a:ea typeface="Calibri"/>
                <a:cs typeface="Calibri"/>
                <a:sym typeface="Calibri"/>
              </a:rPr>
              <a:t>L1</a:t>
            </a:r>
            <a:r>
              <a:rPr lang="en-US" sz="2200" b="0" i="0" u="none" strike="noStrike" cap="none">
                <a:solidFill>
                  <a:srgbClr val="000000"/>
                </a:solidFill>
                <a:latin typeface="Calibri"/>
                <a:ea typeface="Calibri"/>
                <a:cs typeface="Calibri"/>
                <a:sym typeface="Calibri"/>
              </a:rPr>
              <a:t> (E)</a:t>
            </a:r>
            <a:endParaRPr sz="2200" b="0" i="0" u="none" strike="noStrike" cap="none">
              <a:solidFill>
                <a:srgbClr val="000000"/>
              </a:solidFill>
              <a:latin typeface="Calibri"/>
              <a:ea typeface="Calibri"/>
              <a:cs typeface="Calibri"/>
              <a:sym typeface="Calibri"/>
            </a:endParaRPr>
          </a:p>
        </p:txBody>
      </p:sp>
      <p:grpSp>
        <p:nvGrpSpPr>
          <p:cNvPr id="1868" name="Google Shape;1868;p124"/>
          <p:cNvGrpSpPr/>
          <p:nvPr/>
        </p:nvGrpSpPr>
        <p:grpSpPr>
          <a:xfrm>
            <a:off x="2603833" y="5680695"/>
            <a:ext cx="3924000" cy="360000"/>
            <a:chOff x="2897278" y="4721265"/>
            <a:chExt cx="5400000" cy="756000"/>
          </a:xfrm>
        </p:grpSpPr>
        <p:sp>
          <p:nvSpPr>
            <p:cNvPr id="1869" name="Google Shape;1869;p124"/>
            <p:cNvSpPr/>
            <p:nvPr/>
          </p:nvSpPr>
          <p:spPr>
            <a:xfrm>
              <a:off x="2897278" y="4721265"/>
              <a:ext cx="5400000" cy="756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 </a:t>
              </a:r>
              <a:r>
                <a:rPr lang="en-US" sz="2200" b="0" i="0" u="none" strike="noStrike" cap="none">
                  <a:solidFill>
                    <a:srgbClr val="000000"/>
                  </a:solidFill>
                  <a:latin typeface="Calibri"/>
                  <a:ea typeface="Calibri"/>
                  <a:cs typeface="Calibri"/>
                  <a:sym typeface="Calibri"/>
                </a:rPr>
                <a:t>(E1     E2)) = E1     </a:t>
              </a:r>
              <a:r>
                <a:rPr lang="en-US" sz="2200" b="0" i="0" u="none" strike="noStrike" cap="none" baseline="-25000">
                  <a:solidFill>
                    <a:srgbClr val="000000"/>
                  </a:solidFill>
                  <a:latin typeface="Calibri"/>
                  <a:ea typeface="Calibri"/>
                  <a:cs typeface="Calibri"/>
                  <a:sym typeface="Calibri"/>
                </a:rPr>
                <a:t>θ</a:t>
              </a:r>
              <a:r>
                <a:rPr lang="en-US" sz="2200" b="0" i="0" u="none" strike="noStrike" cap="none">
                  <a:solidFill>
                    <a:srgbClr val="000000"/>
                  </a:solidFill>
                  <a:latin typeface="Calibri"/>
                  <a:ea typeface="Calibri"/>
                  <a:cs typeface="Calibri"/>
                  <a:sym typeface="Calibri"/>
                </a:rPr>
                <a:t>E2</a:t>
              </a:r>
              <a:endParaRPr sz="2200" b="0" i="0" u="none" strike="noStrike" cap="none">
                <a:solidFill>
                  <a:srgbClr val="000000"/>
                </a:solidFill>
                <a:latin typeface="Calibri"/>
                <a:ea typeface="Calibri"/>
                <a:cs typeface="Calibri"/>
                <a:sym typeface="Calibri"/>
              </a:endParaRPr>
            </a:p>
          </p:txBody>
        </p:sp>
        <p:sp>
          <p:nvSpPr>
            <p:cNvPr id="1870" name="Google Shape;1870;p124"/>
            <p:cNvSpPr/>
            <p:nvPr/>
          </p:nvSpPr>
          <p:spPr>
            <a:xfrm rot="5400000">
              <a:off x="4664683" y="4945647"/>
              <a:ext cx="378000" cy="297248"/>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24"/>
            <p:cNvSpPr txBox="1"/>
            <p:nvPr/>
          </p:nvSpPr>
          <p:spPr>
            <a:xfrm>
              <a:off x="4779363" y="4999749"/>
              <a:ext cx="148624"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872" name="Google Shape;1872;p124"/>
            <p:cNvSpPr/>
            <p:nvPr/>
          </p:nvSpPr>
          <p:spPr>
            <a:xfrm rot="5400000">
              <a:off x="6482343" y="4941867"/>
              <a:ext cx="378000" cy="297248"/>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24"/>
            <p:cNvSpPr txBox="1"/>
            <p:nvPr/>
          </p:nvSpPr>
          <p:spPr>
            <a:xfrm>
              <a:off x="6597013" y="4995974"/>
              <a:ext cx="148624"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grpSp>
      <p:grpSp>
        <p:nvGrpSpPr>
          <p:cNvPr id="1874" name="Google Shape;1874;p124"/>
          <p:cNvGrpSpPr/>
          <p:nvPr/>
        </p:nvGrpSpPr>
        <p:grpSpPr>
          <a:xfrm>
            <a:off x="2052000" y="6193986"/>
            <a:ext cx="5040000" cy="360000"/>
            <a:chOff x="2897278" y="5541538"/>
            <a:chExt cx="5250000" cy="756000"/>
          </a:xfrm>
        </p:grpSpPr>
        <p:sp>
          <p:nvSpPr>
            <p:cNvPr id="1875" name="Google Shape;1875;p124"/>
            <p:cNvSpPr/>
            <p:nvPr/>
          </p:nvSpPr>
          <p:spPr>
            <a:xfrm>
              <a:off x="2897278" y="5541538"/>
              <a:ext cx="5250000" cy="756000"/>
            </a:xfrm>
            <a:prstGeom prst="wedgeRoundRectCallout">
              <a:avLst>
                <a:gd name="adj1" fmla="val -46835"/>
                <a:gd name="adj2" fmla="val 1908"/>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θ1 </a:t>
              </a:r>
              <a:r>
                <a:rPr lang="en-US" sz="2200" b="0" i="0" u="none" strike="noStrike" cap="none">
                  <a:solidFill>
                    <a:srgbClr val="000000"/>
                  </a:solidFill>
                  <a:latin typeface="Calibri"/>
                  <a:ea typeface="Calibri"/>
                  <a:cs typeface="Calibri"/>
                  <a:sym typeface="Calibri"/>
                </a:rPr>
                <a:t>(E1     </a:t>
              </a:r>
              <a:r>
                <a:rPr lang="en-US" sz="2200" b="0" i="0" u="none" strike="noStrike" cap="none" baseline="-25000">
                  <a:solidFill>
                    <a:srgbClr val="000000"/>
                  </a:solidFill>
                  <a:latin typeface="Calibri"/>
                  <a:ea typeface="Calibri"/>
                  <a:cs typeface="Calibri"/>
                  <a:sym typeface="Calibri"/>
                </a:rPr>
                <a:t>θ2</a:t>
              </a:r>
              <a:r>
                <a:rPr lang="en-US" sz="2200" b="0" i="0" u="none" strike="noStrike" cap="none">
                  <a:solidFill>
                    <a:srgbClr val="000000"/>
                  </a:solidFill>
                  <a:latin typeface="Calibri"/>
                  <a:ea typeface="Calibri"/>
                  <a:cs typeface="Calibri"/>
                  <a:sym typeface="Calibri"/>
                </a:rPr>
                <a:t> E2))  = E1     </a:t>
              </a:r>
              <a:r>
                <a:rPr lang="en-US" sz="2200" b="0" i="0" u="none" strike="noStrike" cap="none" baseline="-25000">
                  <a:solidFill>
                    <a:srgbClr val="000000"/>
                  </a:solidFill>
                  <a:latin typeface="Calibri"/>
                  <a:ea typeface="Calibri"/>
                  <a:cs typeface="Calibri"/>
                  <a:sym typeface="Calibri"/>
                </a:rPr>
                <a:t>θ1Λ θ2 </a:t>
              </a:r>
              <a:r>
                <a:rPr lang="en-US" sz="2200" b="0" i="0" u="none" strike="noStrike" cap="none">
                  <a:solidFill>
                    <a:srgbClr val="000000"/>
                  </a:solidFill>
                  <a:latin typeface="Calibri"/>
                  <a:ea typeface="Calibri"/>
                  <a:cs typeface="Calibri"/>
                  <a:sym typeface="Calibri"/>
                </a:rPr>
                <a:t>E2</a:t>
              </a:r>
              <a:endParaRPr sz="2200" b="0" i="0" u="none" strike="noStrike" cap="none">
                <a:solidFill>
                  <a:srgbClr val="000000"/>
                </a:solidFill>
                <a:latin typeface="Calibri"/>
                <a:ea typeface="Calibri"/>
                <a:cs typeface="Calibri"/>
                <a:sym typeface="Calibri"/>
              </a:endParaRPr>
            </a:p>
          </p:txBody>
        </p:sp>
        <p:sp>
          <p:nvSpPr>
            <p:cNvPr id="1876" name="Google Shape;1876;p124"/>
            <p:cNvSpPr/>
            <p:nvPr/>
          </p:nvSpPr>
          <p:spPr>
            <a:xfrm rot="5400000">
              <a:off x="4400622" y="5804936"/>
              <a:ext cx="378000" cy="225000"/>
            </a:xfrm>
            <a:prstGeom prst="flowChartCollate">
              <a:avLst/>
            </a:prstGeom>
            <a:solidFill>
              <a:schemeClr val="lt1"/>
            </a:solid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24"/>
            <p:cNvSpPr txBox="1"/>
            <p:nvPr/>
          </p:nvSpPr>
          <p:spPr>
            <a:xfrm>
              <a:off x="4533350" y="5822925"/>
              <a:ext cx="112500"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878" name="Google Shape;1878;p124"/>
            <p:cNvSpPr/>
            <p:nvPr/>
          </p:nvSpPr>
          <p:spPr>
            <a:xfrm rot="5400000">
              <a:off x="6147449" y="5804936"/>
              <a:ext cx="378000" cy="225000"/>
            </a:xfrm>
            <a:prstGeom prst="flowChartCollate">
              <a:avLst/>
            </a:prstGeom>
            <a:solidFill>
              <a:schemeClr val="lt1"/>
            </a:solid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24"/>
            <p:cNvSpPr txBox="1"/>
            <p:nvPr/>
          </p:nvSpPr>
          <p:spPr>
            <a:xfrm>
              <a:off x="6280175" y="5822925"/>
              <a:ext cx="112500"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6"/>
                                        </p:tgtEl>
                                        <p:attrNameLst>
                                          <p:attrName>style.visibility</p:attrName>
                                        </p:attrNameLst>
                                      </p:cBhvr>
                                      <p:to>
                                        <p:strVal val="visible"/>
                                      </p:to>
                                    </p:set>
                                    <p:animEffect transition="in" filter="fade">
                                      <p:cBhvr>
                                        <p:cTn id="39" dur="500"/>
                                        <p:tgtEl>
                                          <p:spTgt spid="18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67"/>
                                        </p:tgtEl>
                                        <p:attrNameLst>
                                          <p:attrName>style.visibility</p:attrName>
                                        </p:attrNameLst>
                                      </p:cBhvr>
                                      <p:to>
                                        <p:strVal val="visible"/>
                                      </p:to>
                                    </p:set>
                                    <p:animEffect transition="in" filter="fade">
                                      <p:cBhvr>
                                        <p:cTn id="44" dur="500"/>
                                        <p:tgtEl>
                                          <p:spTgt spid="186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1884" name="Google Shape;1884;p12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85" name="Google Shape;1885;p12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86" name="Google Shape;1886;p12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7" name="Google Shape;1887;p12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888" name="Google Shape;1888;p125"/>
          <p:cNvSpPr txBox="1"/>
          <p:nvPr/>
        </p:nvSpPr>
        <p:spPr>
          <a:xfrm>
            <a:off x="190500" y="2324805"/>
            <a:ext cx="8763000" cy="2123658"/>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5"/>
            </a:pPr>
            <a:r>
              <a:rPr lang="en-US" sz="2200" b="1" i="0" u="none" strike="noStrike" cap="none">
                <a:solidFill>
                  <a:srgbClr val="000000"/>
                </a:solidFill>
                <a:latin typeface="Calibri"/>
                <a:ea typeface="Calibri"/>
                <a:cs typeface="Calibri"/>
                <a:sym typeface="Calibri"/>
              </a:rPr>
              <a:t>Theta-join operations (and natural joins) are commutative.</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startAt="5"/>
            </a:pPr>
            <a:r>
              <a:rPr lang="en-US" sz="2200" b="1" i="0" u="none" strike="noStrike" cap="none">
                <a:solidFill>
                  <a:srgbClr val="000000"/>
                </a:solidFill>
                <a:latin typeface="Calibri"/>
                <a:ea typeface="Calibri"/>
                <a:cs typeface="Calibri"/>
                <a:sym typeface="Calibri"/>
              </a:rPr>
              <a:t>Natural join operations are associative</a:t>
            </a:r>
            <a:endParaRPr/>
          </a:p>
        </p:txBody>
      </p:sp>
      <p:grpSp>
        <p:nvGrpSpPr>
          <p:cNvPr id="1889" name="Google Shape;1889;p125"/>
          <p:cNvGrpSpPr/>
          <p:nvPr/>
        </p:nvGrpSpPr>
        <p:grpSpPr>
          <a:xfrm>
            <a:off x="2592000" y="3108414"/>
            <a:ext cx="3960000" cy="360000"/>
            <a:chOff x="2897278" y="4721265"/>
            <a:chExt cx="5400000" cy="756000"/>
          </a:xfrm>
        </p:grpSpPr>
        <p:sp>
          <p:nvSpPr>
            <p:cNvPr id="1890" name="Google Shape;1890;p125"/>
            <p:cNvSpPr/>
            <p:nvPr/>
          </p:nvSpPr>
          <p:spPr>
            <a:xfrm>
              <a:off x="2897278" y="4721265"/>
              <a:ext cx="5400000" cy="756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E1     σ</a:t>
              </a:r>
              <a:r>
                <a:rPr lang="en-US" sz="2200" b="1" i="0" u="none" strike="noStrike" cap="none" baseline="-25000">
                  <a:solidFill>
                    <a:srgbClr val="000000"/>
                  </a:solidFill>
                  <a:latin typeface="Calibri"/>
                  <a:ea typeface="Calibri"/>
                  <a:cs typeface="Calibri"/>
                  <a:sym typeface="Calibri"/>
                </a:rPr>
                <a:t>θ </a:t>
              </a:r>
              <a:r>
                <a:rPr lang="en-US" sz="2200" b="1" i="0" u="none" strike="noStrike" cap="none">
                  <a:solidFill>
                    <a:srgbClr val="000000"/>
                  </a:solidFill>
                  <a:latin typeface="Calibri"/>
                  <a:ea typeface="Calibri"/>
                  <a:cs typeface="Calibri"/>
                  <a:sym typeface="Calibri"/>
                </a:rPr>
                <a:t>E2 = E2     σ</a:t>
              </a:r>
              <a:r>
                <a:rPr lang="en-US" sz="2200" b="1" i="0" u="none" strike="noStrike" cap="none" baseline="-25000">
                  <a:solidFill>
                    <a:srgbClr val="000000"/>
                  </a:solidFill>
                  <a:latin typeface="Calibri"/>
                  <a:ea typeface="Calibri"/>
                  <a:cs typeface="Calibri"/>
                  <a:sym typeface="Calibri"/>
                </a:rPr>
                <a:t>θ </a:t>
              </a:r>
              <a:r>
                <a:rPr lang="en-US" sz="2200" b="1" i="0" u="none" strike="noStrike" cap="none">
                  <a:solidFill>
                    <a:srgbClr val="000000"/>
                  </a:solidFill>
                  <a:latin typeface="Calibri"/>
                  <a:ea typeface="Calibri"/>
                  <a:cs typeface="Calibri"/>
                  <a:sym typeface="Calibri"/>
                </a:rPr>
                <a:t>E1</a:t>
              </a:r>
              <a:endParaRPr sz="2200" b="1" i="0" u="none" strike="noStrike" cap="none">
                <a:solidFill>
                  <a:srgbClr val="000000"/>
                </a:solidFill>
                <a:latin typeface="Calibri"/>
                <a:ea typeface="Calibri"/>
                <a:cs typeface="Calibri"/>
                <a:sym typeface="Calibri"/>
              </a:endParaRPr>
            </a:p>
          </p:txBody>
        </p:sp>
        <p:sp>
          <p:nvSpPr>
            <p:cNvPr id="1891" name="Google Shape;1891;p125"/>
            <p:cNvSpPr/>
            <p:nvPr/>
          </p:nvSpPr>
          <p:spPr>
            <a:xfrm rot="5400000">
              <a:off x="4266963" y="4924533"/>
              <a:ext cx="378000" cy="294545"/>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25"/>
            <p:cNvSpPr txBox="1"/>
            <p:nvPr/>
          </p:nvSpPr>
          <p:spPr>
            <a:xfrm>
              <a:off x="4382314" y="4977298"/>
              <a:ext cx="147272"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0" i="0" u="none" strike="noStrike" cap="none">
                <a:solidFill>
                  <a:srgbClr val="000000"/>
                </a:solidFill>
                <a:latin typeface="Calibri"/>
                <a:ea typeface="Calibri"/>
                <a:cs typeface="Calibri"/>
                <a:sym typeface="Calibri"/>
              </a:endParaRPr>
            </a:p>
          </p:txBody>
        </p:sp>
        <p:sp>
          <p:nvSpPr>
            <p:cNvPr id="1893" name="Google Shape;1893;p125"/>
            <p:cNvSpPr/>
            <p:nvPr/>
          </p:nvSpPr>
          <p:spPr>
            <a:xfrm rot="5400000">
              <a:off x="6224054" y="4951992"/>
              <a:ext cx="378000" cy="294545"/>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25"/>
            <p:cNvSpPr txBox="1"/>
            <p:nvPr/>
          </p:nvSpPr>
          <p:spPr>
            <a:xfrm>
              <a:off x="6339414" y="5004748"/>
              <a:ext cx="147272"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0" i="0" u="none" strike="noStrike" cap="none">
                <a:solidFill>
                  <a:srgbClr val="000000"/>
                </a:solidFill>
                <a:latin typeface="Calibri"/>
                <a:ea typeface="Calibri"/>
                <a:cs typeface="Calibri"/>
                <a:sym typeface="Calibri"/>
              </a:endParaRPr>
            </a:p>
          </p:txBody>
        </p:sp>
      </p:grpSp>
      <p:grpSp>
        <p:nvGrpSpPr>
          <p:cNvPr id="1895" name="Google Shape;1895;p125"/>
          <p:cNvGrpSpPr/>
          <p:nvPr/>
        </p:nvGrpSpPr>
        <p:grpSpPr>
          <a:xfrm>
            <a:off x="1872000" y="4458937"/>
            <a:ext cx="5400000" cy="756000"/>
            <a:chOff x="1527273" y="4232202"/>
            <a:chExt cx="5400000" cy="756000"/>
          </a:xfrm>
        </p:grpSpPr>
        <p:sp>
          <p:nvSpPr>
            <p:cNvPr id="1896" name="Google Shape;1896;p125"/>
            <p:cNvSpPr/>
            <p:nvPr/>
          </p:nvSpPr>
          <p:spPr>
            <a:xfrm>
              <a:off x="1527273" y="4232202"/>
              <a:ext cx="5400000" cy="756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(E1     E2)     E3   =   E1     (E2     E3)</a:t>
              </a:r>
              <a:endParaRPr sz="2200" b="1" i="0" u="none" strike="noStrike" cap="none">
                <a:solidFill>
                  <a:srgbClr val="000000"/>
                </a:solidFill>
                <a:latin typeface="Calibri"/>
                <a:ea typeface="Calibri"/>
                <a:cs typeface="Calibri"/>
                <a:sym typeface="Calibri"/>
              </a:endParaRPr>
            </a:p>
          </p:txBody>
        </p:sp>
        <p:sp>
          <p:nvSpPr>
            <p:cNvPr id="1897" name="Google Shape;1897;p125"/>
            <p:cNvSpPr/>
            <p:nvPr/>
          </p:nvSpPr>
          <p:spPr>
            <a:xfrm rot="5400000">
              <a:off x="2785905" y="4497587"/>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25"/>
            <p:cNvSpPr txBox="1"/>
            <p:nvPr/>
          </p:nvSpPr>
          <p:spPr>
            <a:xfrm>
              <a:off x="2839900" y="45515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sp>
          <p:nvSpPr>
            <p:cNvPr id="1899" name="Google Shape;1899;p125"/>
            <p:cNvSpPr/>
            <p:nvPr/>
          </p:nvSpPr>
          <p:spPr>
            <a:xfrm rot="5400000">
              <a:off x="5486474" y="4502192"/>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25"/>
            <p:cNvSpPr txBox="1"/>
            <p:nvPr/>
          </p:nvSpPr>
          <p:spPr>
            <a:xfrm>
              <a:off x="5540450" y="45561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sp>
          <p:nvSpPr>
            <p:cNvPr id="1901" name="Google Shape;1901;p125"/>
            <p:cNvSpPr/>
            <p:nvPr/>
          </p:nvSpPr>
          <p:spPr>
            <a:xfrm rot="5400000">
              <a:off x="3461260" y="4497587"/>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25"/>
            <p:cNvSpPr txBox="1"/>
            <p:nvPr/>
          </p:nvSpPr>
          <p:spPr>
            <a:xfrm>
              <a:off x="3515250" y="45515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sp>
          <p:nvSpPr>
            <p:cNvPr id="1903" name="Google Shape;1903;p125"/>
            <p:cNvSpPr/>
            <p:nvPr/>
          </p:nvSpPr>
          <p:spPr>
            <a:xfrm rot="5400000">
              <a:off x="4835641" y="4503643"/>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25"/>
            <p:cNvSpPr txBox="1"/>
            <p:nvPr/>
          </p:nvSpPr>
          <p:spPr>
            <a:xfrm>
              <a:off x="4889625" y="455762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pic>
        <p:nvPicPr>
          <p:cNvPr id="1909" name="Google Shape;1909;p12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910" name="Google Shape;1910;p126"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911" name="Google Shape;1911;p12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2" name="Google Shape;1912;p12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913" name="Google Shape;1913;p126"/>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7"/>
            </a:pPr>
            <a:r>
              <a:rPr lang="en-US" sz="2200" b="1" i="0" u="none" strike="noStrike" cap="none">
                <a:solidFill>
                  <a:srgbClr val="000000"/>
                </a:solidFill>
                <a:latin typeface="Calibri"/>
                <a:ea typeface="Calibri"/>
                <a:cs typeface="Calibri"/>
                <a:sym typeface="Calibri"/>
              </a:rPr>
              <a:t>The selection operation distributes over the theta join operation under the following two conditions</a:t>
            </a:r>
            <a:r>
              <a:rPr lang="en-US" sz="22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200"/>
              <a:buFont typeface="Calibri"/>
              <a:buNone/>
            </a:pPr>
            <a:br>
              <a:rPr lang="en-US" sz="2200" b="0"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  When all the attributes in θ</a:t>
            </a:r>
            <a:r>
              <a:rPr lang="en-US" sz="2200" b="0" i="0" u="none" strike="noStrike" cap="none" baseline="-25000">
                <a:solidFill>
                  <a:srgbClr val="000000"/>
                </a:solidFill>
                <a:latin typeface="Calibri"/>
                <a:ea typeface="Calibri"/>
                <a:cs typeface="Calibri"/>
                <a:sym typeface="Calibri"/>
              </a:rPr>
              <a:t>0 </a:t>
            </a:r>
            <a:r>
              <a:rPr lang="en-US" sz="2200" b="0" i="0" u="none" strike="noStrike" cap="none">
                <a:solidFill>
                  <a:srgbClr val="000000"/>
                </a:solidFill>
                <a:latin typeface="Calibri"/>
                <a:ea typeface="Calibri"/>
                <a:cs typeface="Calibri"/>
                <a:sym typeface="Calibri"/>
              </a:rPr>
              <a:t> involve only the attributes of one of the expressions (</a:t>
            </a:r>
            <a:r>
              <a:rPr lang="en-US" sz="2200" b="0" i="1" u="none" strike="noStrike" cap="none">
                <a:solidFill>
                  <a:srgbClr val="000000"/>
                </a:solidFill>
                <a:latin typeface="Calibri"/>
                <a:ea typeface="Calibri"/>
                <a:cs typeface="Calibri"/>
                <a:sym typeface="Calibri"/>
              </a:rPr>
              <a:t>E</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being joined.</a:t>
            </a:r>
            <a:br>
              <a:rPr lang="en-US" sz="2200" b="0" i="0" u="none" strike="noStrike" cap="none">
                <a:solidFill>
                  <a:srgbClr val="000000"/>
                </a:solidFill>
                <a:latin typeface="Calibri"/>
                <a:ea typeface="Calibri"/>
                <a:cs typeface="Calibri"/>
                <a:sym typeface="Calibri"/>
              </a:rPr>
            </a:br>
            <a:br>
              <a:rPr lang="en-US" sz="2200" b="0" i="0" u="none" strike="noStrike" cap="none">
                <a:solidFill>
                  <a:srgbClr val="000000"/>
                </a:solidFill>
                <a:latin typeface="Calibri"/>
                <a:ea typeface="Calibri"/>
                <a:cs typeface="Calibri"/>
                <a:sym typeface="Calibri"/>
              </a:rPr>
            </a:br>
            <a:r>
              <a:rPr lang="en-US" sz="2200" b="1" i="0"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θ0</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  </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(σ</a:t>
            </a:r>
            <a:r>
              <a:rPr lang="en-US" sz="2200" b="1" i="0" u="none" strike="noStrike" cap="none" baseline="-25000">
                <a:solidFill>
                  <a:srgbClr val="000000"/>
                </a:solidFill>
                <a:latin typeface="Calibri"/>
                <a:ea typeface="Calibri"/>
                <a:cs typeface="Calibri"/>
                <a:sym typeface="Calibri"/>
              </a:rPr>
              <a:t>θ0</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(b) When θ</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involves only the attributes of </a:t>
            </a:r>
            <a:r>
              <a:rPr lang="en-US" sz="2200" b="0" i="1" u="none" strike="noStrike" cap="none">
                <a:solidFill>
                  <a:srgbClr val="000000"/>
                </a:solidFill>
                <a:latin typeface="Calibri"/>
                <a:ea typeface="Calibri"/>
                <a:cs typeface="Calibri"/>
                <a:sym typeface="Calibri"/>
              </a:rPr>
              <a:t>E</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and</a:t>
            </a:r>
            <a:r>
              <a:rPr lang="en-US" sz="2200" b="0" i="1"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θ</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involves only the attributes of </a:t>
            </a:r>
            <a:r>
              <a:rPr lang="en-US" sz="2200" b="0" i="1" u="none" strike="noStrike" cap="none">
                <a:solidFill>
                  <a:srgbClr val="000000"/>
                </a:solidFill>
                <a:latin typeface="Calibri"/>
                <a:ea typeface="Calibri"/>
                <a:cs typeface="Calibri"/>
                <a:sym typeface="Calibri"/>
              </a:rPr>
              <a:t>E</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θ1</a:t>
            </a:r>
            <a:r>
              <a:rPr lang="en-US" sz="2200" b="1" i="0" u="none" strike="noStrike" cap="none">
                <a:solidFill>
                  <a:srgbClr val="000000"/>
                </a:solidFill>
                <a:latin typeface="Calibri"/>
                <a:ea typeface="Calibri"/>
                <a:cs typeface="Calibri"/>
                <a:sym typeface="Calibri"/>
              </a:rPr>
              <a:t>∧</a:t>
            </a:r>
            <a:r>
              <a:rPr lang="en-US" sz="2200" b="1" i="0" u="none" strike="noStrike" cap="none" baseline="-25000">
                <a:solidFill>
                  <a:srgbClr val="000000"/>
                </a:solidFill>
                <a:latin typeface="Calibri"/>
                <a:ea typeface="Calibri"/>
                <a:cs typeface="Calibri"/>
                <a:sym typeface="Calibri"/>
              </a:rPr>
              <a:t>θ2 </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(σ</a:t>
            </a:r>
            <a:r>
              <a:rPr lang="en-US" sz="2200" b="1" i="0" u="none" strike="noStrike" cap="none" baseline="-25000">
                <a:solidFill>
                  <a:srgbClr val="000000"/>
                </a:solidFill>
                <a:latin typeface="Calibri"/>
                <a:ea typeface="Calibri"/>
                <a:cs typeface="Calibri"/>
                <a:sym typeface="Calibri"/>
              </a:rPr>
              <a:t>θ1</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θ2 </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a:p>
        </p:txBody>
      </p:sp>
      <p:sp>
        <p:nvSpPr>
          <p:cNvPr id="1914" name="Google Shape;1914;p126"/>
          <p:cNvSpPr/>
          <p:nvPr/>
        </p:nvSpPr>
        <p:spPr>
          <a:xfrm rot="5400000">
            <a:off x="2001117" y="4467877"/>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26"/>
          <p:cNvSpPr txBox="1"/>
          <p:nvPr/>
        </p:nvSpPr>
        <p:spPr>
          <a:xfrm>
            <a:off x="2052297" y="450716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916" name="Google Shape;1916;p126"/>
          <p:cNvSpPr/>
          <p:nvPr/>
        </p:nvSpPr>
        <p:spPr>
          <a:xfrm rot="5400000">
            <a:off x="3954608" y="4467877"/>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6"/>
          <p:cNvSpPr txBox="1"/>
          <p:nvPr/>
        </p:nvSpPr>
        <p:spPr>
          <a:xfrm>
            <a:off x="4005797" y="450716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918" name="Google Shape;1918;p126"/>
          <p:cNvSpPr/>
          <p:nvPr/>
        </p:nvSpPr>
        <p:spPr>
          <a:xfrm rot="5400000">
            <a:off x="2984791" y="5806639"/>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26"/>
          <p:cNvSpPr txBox="1"/>
          <p:nvPr/>
        </p:nvSpPr>
        <p:spPr>
          <a:xfrm>
            <a:off x="3035972" y="584591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920" name="Google Shape;1920;p126"/>
          <p:cNvSpPr/>
          <p:nvPr/>
        </p:nvSpPr>
        <p:spPr>
          <a:xfrm rot="5400000">
            <a:off x="4972954" y="5806639"/>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26"/>
          <p:cNvSpPr txBox="1"/>
          <p:nvPr/>
        </p:nvSpPr>
        <p:spPr>
          <a:xfrm>
            <a:off x="5024147" y="584591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pic>
        <p:nvPicPr>
          <p:cNvPr id="1926" name="Google Shape;1926;p12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927" name="Google Shape;1927;p12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928" name="Google Shape;1928;p12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9" name="Google Shape;1929;p12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930" name="Google Shape;1930;p127"/>
          <p:cNvSpPr txBox="1"/>
          <p:nvPr/>
        </p:nvSpPr>
        <p:spPr>
          <a:xfrm>
            <a:off x="190500" y="2324804"/>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8"/>
            </a:pPr>
            <a:r>
              <a:rPr lang="en-US" sz="2200" b="1" i="0" u="none" strike="noStrike" cap="none">
                <a:solidFill>
                  <a:srgbClr val="000000"/>
                </a:solidFill>
                <a:latin typeface="Calibri"/>
                <a:ea typeface="Calibri"/>
                <a:cs typeface="Calibri"/>
                <a:sym typeface="Calibri"/>
              </a:rPr>
              <a:t>The projection operation distributes over the theta join operation as follows:</a:t>
            </a:r>
            <a:endParaRPr/>
          </a:p>
          <a:p>
            <a:pPr marL="342900" marR="0" lvl="0" indent="-342900" algn="l" rtl="0">
              <a:lnSpc>
                <a:spcPct val="100000"/>
              </a:lnSpc>
              <a:spcBef>
                <a:spcPts val="0"/>
              </a:spcBef>
              <a:spcAft>
                <a:spcPts val="0"/>
              </a:spcAft>
              <a:buClr>
                <a:srgbClr val="CC3300"/>
              </a:buClr>
              <a:buSzPts val="1980"/>
              <a:buFont typeface="Calibri"/>
              <a:buNone/>
            </a:pPr>
            <a:r>
              <a:rPr lang="en-US" sz="2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(a) if θ involves only attributes from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a:t>
            </a:r>
            <a:br>
              <a:rPr lang="en-US" sz="2000" b="0" i="0" u="none" strike="noStrike" cap="none">
                <a:solidFill>
                  <a:srgbClr val="000000"/>
                </a:solidFill>
                <a:latin typeface="Calibri"/>
                <a:ea typeface="Calibri"/>
                <a:cs typeface="Calibri"/>
                <a:sym typeface="Calibri"/>
              </a:rPr>
            </a:br>
            <a:br>
              <a:rPr lang="en-US" sz="2000" b="0" i="0" u="none" strike="noStrike" cap="none">
                <a:solidFill>
                  <a:srgbClr val="000000"/>
                </a:solidFill>
                <a:latin typeface="Calibri"/>
                <a:ea typeface="Calibri"/>
                <a:cs typeface="Calibri"/>
                <a:sym typeface="Calibri"/>
              </a:rPr>
            </a:b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700"/>
              </a:spcBef>
              <a:spcAft>
                <a:spcPts val="0"/>
              </a:spcAft>
              <a:buClr>
                <a:srgbClr val="CC3300"/>
              </a:buClr>
              <a:buSzPts val="1800"/>
              <a:buFont typeface="Calibri"/>
              <a:buNone/>
            </a:pPr>
            <a:r>
              <a:rPr lang="en-US" sz="2000" b="0" i="0" u="none" strike="noStrike" cap="none">
                <a:solidFill>
                  <a:srgbClr val="000000"/>
                </a:solidFill>
                <a:latin typeface="Calibri"/>
                <a:ea typeface="Calibri"/>
                <a:cs typeface="Calibri"/>
                <a:sym typeface="Calibri"/>
              </a:rPr>
              <a:t>	(b) Consider a join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1      θ</a:t>
            </a:r>
            <a:r>
              <a:rPr lang="en-US" sz="2000" b="0" i="1" u="none" strike="noStrike" cap="none">
                <a:solidFill>
                  <a:srgbClr val="000000"/>
                </a:solidFill>
                <a:latin typeface="Calibri"/>
                <a:ea typeface="Calibri"/>
                <a:cs typeface="Calibri"/>
                <a:sym typeface="Calibri"/>
              </a:rPr>
              <a:t> E</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700"/>
              </a:spcBef>
              <a:spcAft>
                <a:spcPts val="0"/>
              </a:spcAft>
              <a:buClr>
                <a:srgbClr val="002060"/>
              </a:buClr>
              <a:buSzPts val="2000"/>
              <a:buFont typeface="Arial"/>
              <a:buChar char="•"/>
            </a:pPr>
            <a:r>
              <a:rPr lang="en-US" sz="2000" b="0" i="0" u="none" strike="noStrike" cap="none">
                <a:solidFill>
                  <a:srgbClr val="000000"/>
                </a:solidFill>
                <a:latin typeface="Calibri"/>
                <a:ea typeface="Calibri"/>
                <a:cs typeface="Calibri"/>
                <a:sym typeface="Calibri"/>
              </a:rPr>
              <a:t>Let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and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be sets of attributes from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and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respectively.  </a:t>
            </a:r>
            <a:endParaRPr/>
          </a:p>
          <a:p>
            <a:pPr marL="800100" marR="0" lvl="1" indent="-342900" algn="just" rtl="0">
              <a:lnSpc>
                <a:spcPct val="100000"/>
              </a:lnSpc>
              <a:spcBef>
                <a:spcPts val="700"/>
              </a:spcBef>
              <a:spcAft>
                <a:spcPts val="0"/>
              </a:spcAft>
              <a:buClr>
                <a:srgbClr val="002060"/>
              </a:buClr>
              <a:buSzPts val="2000"/>
              <a:buFont typeface="Arial"/>
              <a:buChar char="•"/>
            </a:pPr>
            <a:r>
              <a:rPr lang="en-US" sz="2000" b="0" i="0" u="none" strike="noStrike" cap="none">
                <a:solidFill>
                  <a:srgbClr val="000000"/>
                </a:solidFill>
                <a:latin typeface="Calibri"/>
                <a:ea typeface="Calibri"/>
                <a:cs typeface="Calibri"/>
                <a:sym typeface="Calibri"/>
              </a:rPr>
              <a:t>Let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3</a:t>
            </a:r>
            <a:r>
              <a:rPr lang="en-US" sz="2000" b="0" i="0" u="none" strike="noStrike" cap="none">
                <a:solidFill>
                  <a:srgbClr val="000000"/>
                </a:solidFill>
                <a:latin typeface="Calibri"/>
                <a:ea typeface="Calibri"/>
                <a:cs typeface="Calibri"/>
                <a:sym typeface="Calibri"/>
              </a:rPr>
              <a:t> be attributes of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that are involved in join condition θ</a:t>
            </a:r>
            <a:r>
              <a:rPr lang="en-US" sz="2000" b="0" i="1"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but are not in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and</a:t>
            </a:r>
            <a:endParaRPr/>
          </a:p>
          <a:p>
            <a:pPr marL="800100" marR="0" lvl="1" indent="-342900" algn="just" rtl="0">
              <a:lnSpc>
                <a:spcPct val="100000"/>
              </a:lnSpc>
              <a:spcBef>
                <a:spcPts val="700"/>
              </a:spcBef>
              <a:spcAft>
                <a:spcPts val="0"/>
              </a:spcAft>
              <a:buClr>
                <a:srgbClr val="002060"/>
              </a:buClr>
              <a:buSzPts val="2000"/>
              <a:buFont typeface="Arial"/>
              <a:buChar char="•"/>
            </a:pPr>
            <a:r>
              <a:rPr lang="en-US" sz="2000" b="0" i="0" u="none" strike="noStrike" cap="none">
                <a:solidFill>
                  <a:srgbClr val="000000"/>
                </a:solidFill>
                <a:latin typeface="Calibri"/>
                <a:ea typeface="Calibri"/>
                <a:cs typeface="Calibri"/>
                <a:sym typeface="Calibri"/>
              </a:rPr>
              <a:t>Let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4</a:t>
            </a:r>
            <a:r>
              <a:rPr lang="en-US" sz="2000" b="0" i="0" u="none" strike="noStrike" cap="none">
                <a:solidFill>
                  <a:srgbClr val="000000"/>
                </a:solidFill>
                <a:latin typeface="Calibri"/>
                <a:ea typeface="Calibri"/>
                <a:cs typeface="Calibri"/>
                <a:sym typeface="Calibri"/>
              </a:rPr>
              <a:t> be attributes of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2 </a:t>
            </a:r>
            <a:r>
              <a:rPr lang="en-US" sz="2000" b="0" i="0" u="none" strike="noStrike" cap="none">
                <a:solidFill>
                  <a:srgbClr val="000000"/>
                </a:solidFill>
                <a:latin typeface="Calibri"/>
                <a:ea typeface="Calibri"/>
                <a:cs typeface="Calibri"/>
                <a:sym typeface="Calibri"/>
              </a:rPr>
              <a:t>that are involved in join condition θ, but are not in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a:t>
            </a:r>
            <a:endParaRPr/>
          </a:p>
        </p:txBody>
      </p:sp>
      <p:sp>
        <p:nvSpPr>
          <p:cNvPr id="1931" name="Google Shape;1931;p127"/>
          <p:cNvSpPr/>
          <p:nvPr/>
        </p:nvSpPr>
        <p:spPr>
          <a:xfrm rot="5400000">
            <a:off x="2789376" y="4154308"/>
            <a:ext cx="188913"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27"/>
          <p:cNvSpPr txBox="1"/>
          <p:nvPr/>
        </p:nvSpPr>
        <p:spPr>
          <a:xfrm>
            <a:off x="2840572" y="4193590"/>
            <a:ext cx="86518" cy="9445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grpSp>
        <p:nvGrpSpPr>
          <p:cNvPr id="1933" name="Google Shape;1933;p127"/>
          <p:cNvGrpSpPr/>
          <p:nvPr/>
        </p:nvGrpSpPr>
        <p:grpSpPr>
          <a:xfrm>
            <a:off x="2325986" y="3448530"/>
            <a:ext cx="4506164" cy="374613"/>
            <a:chOff x="1515" y="1364"/>
            <a:chExt cx="2924" cy="282"/>
          </a:xfrm>
        </p:grpSpPr>
        <p:sp>
          <p:nvSpPr>
            <p:cNvPr id="1934" name="Google Shape;1934;p127"/>
            <p:cNvSpPr/>
            <p:nvPr/>
          </p:nvSpPr>
          <p:spPr>
            <a:xfrm>
              <a:off x="4316" y="1383"/>
              <a:ext cx="123"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5" name="Google Shape;1935;p127"/>
            <p:cNvSpPr/>
            <p:nvPr/>
          </p:nvSpPr>
          <p:spPr>
            <a:xfrm>
              <a:off x="4072"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6" name="Google Shape;1936;p127"/>
            <p:cNvSpPr/>
            <p:nvPr/>
          </p:nvSpPr>
          <p:spPr>
            <a:xfrm>
              <a:off x="3736"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7" name="Google Shape;1937;p127"/>
            <p:cNvSpPr/>
            <p:nvPr/>
          </p:nvSpPr>
          <p:spPr>
            <a:xfrm>
              <a:off x="3388" y="1383"/>
              <a:ext cx="123"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8" name="Google Shape;1938;p127"/>
            <p:cNvSpPr/>
            <p:nvPr/>
          </p:nvSpPr>
          <p:spPr>
            <a:xfrm>
              <a:off x="3162"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9" name="Google Shape;1939;p127"/>
            <p:cNvSpPr/>
            <p:nvPr/>
          </p:nvSpPr>
          <p:spPr>
            <a:xfrm>
              <a:off x="2840"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40" name="Google Shape;1940;p127"/>
            <p:cNvSpPr/>
            <p:nvPr/>
          </p:nvSpPr>
          <p:spPr>
            <a:xfrm>
              <a:off x="2611"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41" name="Google Shape;1941;p127"/>
            <p:cNvSpPr/>
            <p:nvPr/>
          </p:nvSpPr>
          <p:spPr>
            <a:xfrm>
              <a:off x="1968"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42" name="Google Shape;1942;p127"/>
            <p:cNvSpPr/>
            <p:nvPr/>
          </p:nvSpPr>
          <p:spPr>
            <a:xfrm>
              <a:off x="4247"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3" name="Google Shape;1943;p127"/>
            <p:cNvSpPr/>
            <p:nvPr/>
          </p:nvSpPr>
          <p:spPr>
            <a:xfrm>
              <a:off x="3326"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44" name="Google Shape;1944;p127"/>
            <p:cNvSpPr/>
            <p:nvPr/>
          </p:nvSpPr>
          <p:spPr>
            <a:xfrm>
              <a:off x="2542"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5" name="Google Shape;1945;p127"/>
            <p:cNvSpPr/>
            <p:nvPr/>
          </p:nvSpPr>
          <p:spPr>
            <a:xfrm>
              <a:off x="2132"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46" name="Google Shape;1946;p127"/>
            <p:cNvSpPr/>
            <p:nvPr/>
          </p:nvSpPr>
          <p:spPr>
            <a:xfrm>
              <a:off x="4005"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7" name="Google Shape;1947;p127"/>
            <p:cNvSpPr/>
            <p:nvPr/>
          </p:nvSpPr>
          <p:spPr>
            <a:xfrm>
              <a:off x="3100"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48" name="Google Shape;1948;p127"/>
            <p:cNvSpPr/>
            <p:nvPr/>
          </p:nvSpPr>
          <p:spPr>
            <a:xfrm>
              <a:off x="1901"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9" name="Google Shape;1949;p127"/>
            <p:cNvSpPr/>
            <p:nvPr/>
          </p:nvSpPr>
          <p:spPr>
            <a:xfrm>
              <a:off x="1717"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50" name="Google Shape;1950;p127"/>
            <p:cNvSpPr/>
            <p:nvPr/>
          </p:nvSpPr>
          <p:spPr>
            <a:xfrm>
              <a:off x="4139"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1" name="Google Shape;1951;p127"/>
            <p:cNvSpPr/>
            <p:nvPr/>
          </p:nvSpPr>
          <p:spPr>
            <a:xfrm>
              <a:off x="3230"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2" name="Google Shape;1952;p127"/>
            <p:cNvSpPr/>
            <p:nvPr/>
          </p:nvSpPr>
          <p:spPr>
            <a:xfrm>
              <a:off x="2434"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3" name="Google Shape;1953;p127"/>
            <p:cNvSpPr/>
            <p:nvPr/>
          </p:nvSpPr>
          <p:spPr>
            <a:xfrm>
              <a:off x="2036"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4" name="Google Shape;1954;p127"/>
            <p:cNvSpPr/>
            <p:nvPr/>
          </p:nvSpPr>
          <p:spPr>
            <a:xfrm>
              <a:off x="3950"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5" name="Google Shape;1955;p127"/>
            <p:cNvSpPr/>
            <p:nvPr/>
          </p:nvSpPr>
          <p:spPr>
            <a:xfrm>
              <a:off x="3054"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6" name="Google Shape;1956;p127"/>
            <p:cNvSpPr/>
            <p:nvPr/>
          </p:nvSpPr>
          <p:spPr>
            <a:xfrm>
              <a:off x="1846"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7" name="Google Shape;1957;p127"/>
            <p:cNvSpPr/>
            <p:nvPr/>
          </p:nvSpPr>
          <p:spPr>
            <a:xfrm>
              <a:off x="1670"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8" name="Google Shape;1958;p127"/>
            <p:cNvSpPr/>
            <p:nvPr/>
          </p:nvSpPr>
          <p:spPr>
            <a:xfrm>
              <a:off x="3795" y="1364"/>
              <a:ext cx="15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59" name="Google Shape;1959;p127"/>
            <p:cNvSpPr/>
            <p:nvPr/>
          </p:nvSpPr>
          <p:spPr>
            <a:xfrm>
              <a:off x="2899" y="1364"/>
              <a:ext cx="15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0" name="Google Shape;1960;p127"/>
            <p:cNvSpPr/>
            <p:nvPr/>
          </p:nvSpPr>
          <p:spPr>
            <a:xfrm>
              <a:off x="2708" y="1364"/>
              <a:ext cx="10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1" name="Google Shape;1961;p127"/>
            <p:cNvSpPr/>
            <p:nvPr/>
          </p:nvSpPr>
          <p:spPr>
            <a:xfrm>
              <a:off x="1515" y="1364"/>
              <a:ext cx="15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2" name="Google Shape;1962;p127"/>
            <p:cNvSpPr/>
            <p:nvPr/>
          </p:nvSpPr>
          <p:spPr>
            <a:xfrm>
              <a:off x="1762" y="1480"/>
              <a:ext cx="83"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Noto Sans Symbols"/>
                <a:buNone/>
              </a:pPr>
              <a:r>
                <a:rPr lang="en-US" sz="13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3" name="Google Shape;1963;p127"/>
            <p:cNvSpPr/>
            <p:nvPr/>
          </p:nvSpPr>
          <p:spPr>
            <a:xfrm>
              <a:off x="3649" y="1489"/>
              <a:ext cx="56"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Noto Sans Symbols"/>
                <a:buNone/>
              </a:pPr>
              <a:r>
                <a:rPr lang="en-US" sz="13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sp>
          <p:nvSpPr>
            <p:cNvPr id="1964" name="Google Shape;1964;p127"/>
            <p:cNvSpPr/>
            <p:nvPr/>
          </p:nvSpPr>
          <p:spPr>
            <a:xfrm>
              <a:off x="2352" y="1489"/>
              <a:ext cx="56"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Noto Sans Symbols"/>
                <a:buNone/>
              </a:pPr>
              <a:r>
                <a:rPr lang="en-US" sz="13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grpSp>
          <p:nvGrpSpPr>
            <p:cNvPr id="1965" name="Google Shape;1965;p127"/>
            <p:cNvGrpSpPr/>
            <p:nvPr/>
          </p:nvGrpSpPr>
          <p:grpSpPr>
            <a:xfrm>
              <a:off x="2219" y="1439"/>
              <a:ext cx="1422" cy="121"/>
              <a:chOff x="2219" y="1439"/>
              <a:chExt cx="1422" cy="121"/>
            </a:xfrm>
          </p:grpSpPr>
          <p:sp>
            <p:nvSpPr>
              <p:cNvPr id="1966" name="Google Shape;1966;p127"/>
              <p:cNvSpPr/>
              <p:nvPr/>
            </p:nvSpPr>
            <p:spPr>
              <a:xfrm rot="5400000">
                <a:off x="2214" y="1444"/>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27"/>
              <p:cNvSpPr txBox="1"/>
              <p:nvPr/>
            </p:nvSpPr>
            <p:spPr>
              <a:xfrm>
                <a:off x="2232" y="145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sp>
            <p:nvSpPr>
              <p:cNvPr id="1968" name="Google Shape;1968;p127"/>
              <p:cNvSpPr/>
              <p:nvPr/>
            </p:nvSpPr>
            <p:spPr>
              <a:xfrm rot="5400000">
                <a:off x="3527" y="1446"/>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27"/>
              <p:cNvSpPr txBox="1"/>
              <p:nvPr/>
            </p:nvSpPr>
            <p:spPr>
              <a:xfrm>
                <a:off x="3557" y="145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grpSp>
      </p:grpSp>
      <p:grpSp>
        <p:nvGrpSpPr>
          <p:cNvPr id="1970" name="Google Shape;1970;p127"/>
          <p:cNvGrpSpPr/>
          <p:nvPr/>
        </p:nvGrpSpPr>
        <p:grpSpPr>
          <a:xfrm>
            <a:off x="1541832" y="6246505"/>
            <a:ext cx="5836528" cy="385763"/>
            <a:chOff x="2112963" y="5426075"/>
            <a:chExt cx="5836528" cy="385763"/>
          </a:xfrm>
        </p:grpSpPr>
        <p:sp>
          <p:nvSpPr>
            <p:cNvPr id="1971" name="Google Shape;1971;p127"/>
            <p:cNvSpPr/>
            <p:nvPr/>
          </p:nvSpPr>
          <p:spPr>
            <a:xfrm>
              <a:off x="7694613" y="5456238"/>
              <a:ext cx="254878"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2" name="Google Shape;1972;p127"/>
            <p:cNvSpPr/>
            <p:nvPr/>
          </p:nvSpPr>
          <p:spPr>
            <a:xfrm>
              <a:off x="7329488" y="5456238"/>
              <a:ext cx="8496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3" name="Google Shape;1973;p127"/>
            <p:cNvSpPr/>
            <p:nvPr/>
          </p:nvSpPr>
          <p:spPr>
            <a:xfrm>
              <a:off x="6543675" y="5456238"/>
              <a:ext cx="84138"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4" name="Google Shape;1974;p127"/>
            <p:cNvSpPr/>
            <p:nvPr/>
          </p:nvSpPr>
          <p:spPr>
            <a:xfrm>
              <a:off x="6024563" y="5456238"/>
              <a:ext cx="168275"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5" name="Google Shape;1975;p127"/>
            <p:cNvSpPr/>
            <p:nvPr/>
          </p:nvSpPr>
          <p:spPr>
            <a:xfrm>
              <a:off x="5686425" y="5456238"/>
              <a:ext cx="84138"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6" name="Google Shape;1976;p127"/>
            <p:cNvSpPr/>
            <p:nvPr/>
          </p:nvSpPr>
          <p:spPr>
            <a:xfrm>
              <a:off x="4843463" y="5456238"/>
              <a:ext cx="168275"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7" name="Google Shape;1977;p127"/>
            <p:cNvSpPr/>
            <p:nvPr/>
          </p:nvSpPr>
          <p:spPr>
            <a:xfrm>
              <a:off x="3824288" y="5456238"/>
              <a:ext cx="8496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8" name="Google Shape;1978;p127"/>
            <p:cNvSpPr/>
            <p:nvPr/>
          </p:nvSpPr>
          <p:spPr>
            <a:xfrm>
              <a:off x="2789238" y="5456238"/>
              <a:ext cx="8496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9" name="Google Shape;1979;p127"/>
            <p:cNvSpPr/>
            <p:nvPr/>
          </p:nvSpPr>
          <p:spPr>
            <a:xfrm>
              <a:off x="7591425"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0" name="Google Shape;1980;p127"/>
            <p:cNvSpPr/>
            <p:nvPr/>
          </p:nvSpPr>
          <p:spPr>
            <a:xfrm>
              <a:off x="5930900"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1" name="Google Shape;1981;p127"/>
            <p:cNvSpPr/>
            <p:nvPr/>
          </p:nvSpPr>
          <p:spPr>
            <a:xfrm>
              <a:off x="3721100"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2" name="Google Shape;1982;p127"/>
            <p:cNvSpPr/>
            <p:nvPr/>
          </p:nvSpPr>
          <p:spPr>
            <a:xfrm>
              <a:off x="3035300"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3" name="Google Shape;1983;p127"/>
            <p:cNvSpPr/>
            <p:nvPr/>
          </p:nvSpPr>
          <p:spPr>
            <a:xfrm>
              <a:off x="722947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4</a:t>
              </a:r>
              <a:endParaRPr sz="1600" b="1" i="0" u="none" strike="noStrike" cap="none">
                <a:solidFill>
                  <a:srgbClr val="000000"/>
                </a:solidFill>
                <a:latin typeface="Helvetica Neue"/>
                <a:ea typeface="Helvetica Neue"/>
                <a:cs typeface="Helvetica Neue"/>
                <a:sym typeface="Helvetica Neue"/>
              </a:endParaRPr>
            </a:p>
          </p:txBody>
        </p:sp>
        <p:sp>
          <p:nvSpPr>
            <p:cNvPr id="1984" name="Google Shape;1984;p127"/>
            <p:cNvSpPr/>
            <p:nvPr/>
          </p:nvSpPr>
          <p:spPr>
            <a:xfrm>
              <a:off x="6945313"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5" name="Google Shape;1985;p127"/>
            <p:cNvSpPr/>
            <p:nvPr/>
          </p:nvSpPr>
          <p:spPr>
            <a:xfrm>
              <a:off x="5589588"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3</a:t>
              </a:r>
              <a:endParaRPr sz="1600" b="1" i="0" u="none" strike="noStrike" cap="none">
                <a:solidFill>
                  <a:srgbClr val="000000"/>
                </a:solidFill>
                <a:latin typeface="Helvetica Neue"/>
                <a:ea typeface="Helvetica Neue"/>
                <a:cs typeface="Helvetica Neue"/>
                <a:sym typeface="Helvetica Neue"/>
              </a:endParaRPr>
            </a:p>
          </p:txBody>
        </p:sp>
        <p:sp>
          <p:nvSpPr>
            <p:cNvPr id="1986" name="Google Shape;1986;p127"/>
            <p:cNvSpPr/>
            <p:nvPr/>
          </p:nvSpPr>
          <p:spPr>
            <a:xfrm>
              <a:off x="531812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7" name="Google Shape;1987;p127"/>
            <p:cNvSpPr/>
            <p:nvPr/>
          </p:nvSpPr>
          <p:spPr>
            <a:xfrm>
              <a:off x="4743450"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8" name="Google Shape;1988;p127"/>
            <p:cNvSpPr/>
            <p:nvPr/>
          </p:nvSpPr>
          <p:spPr>
            <a:xfrm>
              <a:off x="446722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9" name="Google Shape;1989;p127"/>
            <p:cNvSpPr/>
            <p:nvPr/>
          </p:nvSpPr>
          <p:spPr>
            <a:xfrm>
              <a:off x="268922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90" name="Google Shape;1990;p127"/>
            <p:cNvSpPr/>
            <p:nvPr/>
          </p:nvSpPr>
          <p:spPr>
            <a:xfrm>
              <a:off x="2414588"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91" name="Google Shape;1991;p127"/>
            <p:cNvSpPr/>
            <p:nvPr/>
          </p:nvSpPr>
          <p:spPr>
            <a:xfrm>
              <a:off x="7429500"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2" name="Google Shape;1992;p127"/>
            <p:cNvSpPr/>
            <p:nvPr/>
          </p:nvSpPr>
          <p:spPr>
            <a:xfrm>
              <a:off x="5788025"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3" name="Google Shape;1993;p127"/>
            <p:cNvSpPr/>
            <p:nvPr/>
          </p:nvSpPr>
          <p:spPr>
            <a:xfrm>
              <a:off x="3560763"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4" name="Google Shape;1994;p127"/>
            <p:cNvSpPr/>
            <p:nvPr/>
          </p:nvSpPr>
          <p:spPr>
            <a:xfrm>
              <a:off x="2890838"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5" name="Google Shape;1995;p127"/>
            <p:cNvSpPr/>
            <p:nvPr/>
          </p:nvSpPr>
          <p:spPr>
            <a:xfrm>
              <a:off x="7146925"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6" name="Google Shape;1996;p127"/>
            <p:cNvSpPr/>
            <p:nvPr/>
          </p:nvSpPr>
          <p:spPr>
            <a:xfrm>
              <a:off x="6864350"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7" name="Google Shape;1997;p127"/>
            <p:cNvSpPr/>
            <p:nvPr/>
          </p:nvSpPr>
          <p:spPr>
            <a:xfrm>
              <a:off x="5511800"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8" name="Google Shape;1998;p127"/>
            <p:cNvSpPr/>
            <p:nvPr/>
          </p:nvSpPr>
          <p:spPr>
            <a:xfrm>
              <a:off x="5248275"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9" name="Google Shape;1999;p127"/>
            <p:cNvSpPr/>
            <p:nvPr/>
          </p:nvSpPr>
          <p:spPr>
            <a:xfrm>
              <a:off x="4660900"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0" name="Google Shape;2000;p127"/>
            <p:cNvSpPr/>
            <p:nvPr/>
          </p:nvSpPr>
          <p:spPr>
            <a:xfrm>
              <a:off x="4397375"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1" name="Google Shape;2001;p127"/>
            <p:cNvSpPr/>
            <p:nvPr/>
          </p:nvSpPr>
          <p:spPr>
            <a:xfrm>
              <a:off x="2608263"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2" name="Google Shape;2002;p127"/>
            <p:cNvSpPr/>
            <p:nvPr/>
          </p:nvSpPr>
          <p:spPr>
            <a:xfrm>
              <a:off x="2344738"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3" name="Google Shape;2003;p127"/>
            <p:cNvSpPr/>
            <p:nvPr/>
          </p:nvSpPr>
          <p:spPr>
            <a:xfrm>
              <a:off x="7021513"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4" name="Google Shape;2004;p127"/>
            <p:cNvSpPr/>
            <p:nvPr/>
          </p:nvSpPr>
          <p:spPr>
            <a:xfrm>
              <a:off x="5384800"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5" name="Google Shape;2005;p127"/>
            <p:cNvSpPr/>
            <p:nvPr/>
          </p:nvSpPr>
          <p:spPr>
            <a:xfrm>
              <a:off x="4535488"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6" name="Google Shape;2006;p127"/>
            <p:cNvSpPr/>
            <p:nvPr/>
          </p:nvSpPr>
          <p:spPr>
            <a:xfrm>
              <a:off x="2481263"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7" name="Google Shape;2007;p127"/>
            <p:cNvSpPr/>
            <p:nvPr/>
          </p:nvSpPr>
          <p:spPr>
            <a:xfrm>
              <a:off x="6632575"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8" name="Google Shape;2008;p127"/>
            <p:cNvSpPr/>
            <p:nvPr/>
          </p:nvSpPr>
          <p:spPr>
            <a:xfrm>
              <a:off x="5016500"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9" name="Google Shape;2009;p127"/>
            <p:cNvSpPr/>
            <p:nvPr/>
          </p:nvSpPr>
          <p:spPr>
            <a:xfrm>
              <a:off x="4167188"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10" name="Google Shape;2010;p127"/>
            <p:cNvSpPr/>
            <p:nvPr/>
          </p:nvSpPr>
          <p:spPr>
            <a:xfrm>
              <a:off x="3968750" y="5426075"/>
              <a:ext cx="13970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11" name="Google Shape;2011;p127"/>
            <p:cNvSpPr/>
            <p:nvPr/>
          </p:nvSpPr>
          <p:spPr>
            <a:xfrm>
              <a:off x="2112963"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12" name="Google Shape;2012;p127"/>
            <p:cNvSpPr/>
            <p:nvPr/>
          </p:nvSpPr>
          <p:spPr>
            <a:xfrm>
              <a:off x="6413500" y="5611813"/>
              <a:ext cx="80150"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sp>
          <p:nvSpPr>
            <p:cNvPr id="2013" name="Google Shape;2013;p127"/>
            <p:cNvSpPr/>
            <p:nvPr/>
          </p:nvSpPr>
          <p:spPr>
            <a:xfrm>
              <a:off x="3417888" y="5597525"/>
              <a:ext cx="80150"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grpSp>
          <p:nvGrpSpPr>
            <p:cNvPr id="2014" name="Google Shape;2014;p127"/>
            <p:cNvGrpSpPr/>
            <p:nvPr/>
          </p:nvGrpSpPr>
          <p:grpSpPr>
            <a:xfrm>
              <a:off x="3211513" y="5526088"/>
              <a:ext cx="3208337" cy="192087"/>
              <a:chOff x="2023" y="3081"/>
              <a:chExt cx="2021" cy="121"/>
            </a:xfrm>
          </p:grpSpPr>
          <p:sp>
            <p:nvSpPr>
              <p:cNvPr id="2015" name="Google Shape;2015;p127"/>
              <p:cNvSpPr/>
              <p:nvPr/>
            </p:nvSpPr>
            <p:spPr>
              <a:xfrm rot="5400000">
                <a:off x="3930" y="3086"/>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27"/>
              <p:cNvSpPr txBox="1"/>
              <p:nvPr/>
            </p:nvSpPr>
            <p:spPr>
              <a:xfrm>
                <a:off x="3957" y="310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sp>
            <p:nvSpPr>
              <p:cNvPr id="2017" name="Google Shape;2017;p127"/>
              <p:cNvSpPr/>
              <p:nvPr/>
            </p:nvSpPr>
            <p:spPr>
              <a:xfrm rot="5400000">
                <a:off x="2018" y="3088"/>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27"/>
              <p:cNvSpPr txBox="1"/>
              <p:nvPr/>
            </p:nvSpPr>
            <p:spPr>
              <a:xfrm>
                <a:off x="2032" y="310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pic>
        <p:nvPicPr>
          <p:cNvPr id="2023" name="Google Shape;2023;p12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24" name="Google Shape;2024;p12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25" name="Google Shape;2025;p12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6" name="Google Shape;2026;p12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2027" name="Google Shape;2027;p128"/>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04813" marR="0" lvl="0" indent="-404813" algn="l" rtl="0">
              <a:lnSpc>
                <a:spcPct val="100000"/>
              </a:lnSpc>
              <a:spcBef>
                <a:spcPts val="0"/>
              </a:spcBef>
              <a:spcAft>
                <a:spcPts val="0"/>
              </a:spcAft>
              <a:buClr>
                <a:srgbClr val="000000"/>
              </a:buClr>
              <a:buSzPts val="2200"/>
              <a:buFont typeface="Arial"/>
              <a:buAutoNum type="arabicPeriod" startAt="9"/>
            </a:pPr>
            <a:r>
              <a:rPr lang="en-US" sz="2200" b="1" i="0" u="none" strike="noStrike" cap="none">
                <a:solidFill>
                  <a:srgbClr val="000000"/>
                </a:solidFill>
                <a:latin typeface="Calibri"/>
                <a:ea typeface="Calibri"/>
                <a:cs typeface="Calibri"/>
                <a:sym typeface="Calibri"/>
              </a:rPr>
              <a:t>The set operations union and intersection are commutative </a:t>
            </a:r>
            <a:endParaRPr/>
          </a:p>
          <a:p>
            <a:pPr marL="0" marR="0" lvl="0" indent="0" algn="l" rtl="0">
              <a:lnSpc>
                <a:spcPct val="100000"/>
              </a:lnSpc>
              <a:spcBef>
                <a:spcPts val="0"/>
              </a:spcBef>
              <a:spcAft>
                <a:spcPts val="0"/>
              </a:spcAft>
              <a:buClr>
                <a:srgbClr val="000000"/>
              </a:buClr>
              <a:buSzPts val="2200"/>
              <a:buFont typeface="Calibri"/>
              <a:buNone/>
            </a:pPr>
            <a:br>
              <a:rPr lang="en-US" sz="2200" b="1"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br>
              <a:rPr lang="en-US" sz="2200" b="1" i="0" u="none" strike="noStrike" cap="none">
                <a:solidFill>
                  <a:srgbClr val="000000"/>
                </a:solidFill>
                <a:latin typeface="Calibri"/>
                <a:ea typeface="Calibri"/>
                <a:cs typeface="Calibri"/>
                <a:sym typeface="Calibri"/>
              </a:rPr>
            </a:br>
            <a:r>
              <a:rPr lang="en-US" sz="2200" b="1" i="0" u="none" strike="noStrike" cap="none">
                <a:solidFill>
                  <a:srgbClr val="000000"/>
                </a:solidFill>
                <a:latin typeface="Calibri"/>
                <a:ea typeface="Calibri"/>
                <a:cs typeface="Calibri"/>
                <a:sym typeface="Calibri"/>
              </a:rPr>
              <a:t>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endParaRPr/>
          </a:p>
          <a:p>
            <a:pPr marL="576263" marR="0" lvl="1" indent="0" algn="l"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Note:</a:t>
            </a:r>
            <a:r>
              <a:rPr lang="en-US" sz="2200" b="0" i="0" u="none" strike="noStrike" cap="none">
                <a:solidFill>
                  <a:srgbClr val="000000"/>
                </a:solidFill>
                <a:latin typeface="Calibri"/>
                <a:ea typeface="Calibri"/>
                <a:cs typeface="Calibri"/>
                <a:sym typeface="Calibri"/>
              </a:rPr>
              <a:t> set difference is not commutative</a:t>
            </a:r>
            <a:endParaRPr sz="2200" b="0" i="0" u="none" strike="noStrike" cap="none">
              <a:solidFill>
                <a:srgbClr val="000000"/>
              </a:solidFill>
              <a:latin typeface="Calibri"/>
              <a:ea typeface="Calibri"/>
              <a:cs typeface="Calibri"/>
              <a:sym typeface="Calibri"/>
            </a:endParaRPr>
          </a:p>
          <a:p>
            <a:pPr marL="404813" marR="0" lvl="0" indent="-265113"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4813" marR="0" lvl="0" indent="-265113"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4813" marR="0" lvl="0" indent="-404813" algn="l" rtl="0">
              <a:lnSpc>
                <a:spcPct val="100000"/>
              </a:lnSpc>
              <a:spcBef>
                <a:spcPts val="0"/>
              </a:spcBef>
              <a:spcAft>
                <a:spcPts val="0"/>
              </a:spcAft>
              <a:buClr>
                <a:srgbClr val="000000"/>
              </a:buClr>
              <a:buSzPts val="2200"/>
              <a:buFont typeface="Arial"/>
              <a:buAutoNum type="arabicPeriod" startAt="10"/>
            </a:pPr>
            <a:r>
              <a:rPr lang="en-US" sz="2200" b="1" i="0" u="none" strike="noStrike" cap="none">
                <a:solidFill>
                  <a:srgbClr val="000000"/>
                </a:solidFill>
                <a:latin typeface="Calibri"/>
                <a:ea typeface="Calibri"/>
                <a:cs typeface="Calibri"/>
                <a:sym typeface="Calibri"/>
              </a:rPr>
              <a:t>Set union and intersection are associative.</a:t>
            </a:r>
            <a:endParaRPr/>
          </a:p>
          <a:p>
            <a:pPr marL="0" marR="0" lvl="0" indent="0"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4813" marR="0" lvl="0" indent="-404813"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a:p>
            <a:pPr marL="404813" marR="0" lvl="0" indent="-404813"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pic>
        <p:nvPicPr>
          <p:cNvPr id="2032" name="Google Shape;2032;p12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33" name="Google Shape;2033;p12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34" name="Google Shape;2034;p12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5" name="Google Shape;2035;p12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2036" name="Google Shape;2036;p129"/>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Calibri"/>
              <a:buAutoNum type="arabicPeriod" startAt="11"/>
            </a:pPr>
            <a:r>
              <a:rPr lang="en-US" sz="2200" b="1" i="0" u="none" strike="noStrike" cap="none">
                <a:solidFill>
                  <a:srgbClr val="000000"/>
                </a:solidFill>
                <a:latin typeface="Calibri"/>
                <a:ea typeface="Calibri"/>
                <a:cs typeface="Calibri"/>
                <a:sym typeface="Calibri"/>
              </a:rPr>
              <a:t>The selection operation distributes over ∪, ∩ and –. </a:t>
            </a:r>
            <a:br>
              <a:rPr lang="en-US" sz="2200" b="1" i="0" u="none" strike="noStrike" cap="none">
                <a:solidFill>
                  <a:srgbClr val="000000"/>
                </a:solidFill>
                <a:latin typeface="Calibri"/>
                <a:ea typeface="Calibri"/>
                <a:cs typeface="Calibri"/>
                <a:sym typeface="Calibri"/>
              </a:rPr>
            </a:br>
            <a:r>
              <a:rPr lang="en-US" sz="2200" b="1"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Clr>
                <a:srgbClr val="000000"/>
              </a:buClr>
              <a:buSzPts val="2200"/>
              <a:buFont typeface="Calibri"/>
              <a:buNone/>
            </a:pPr>
            <a:r>
              <a:rPr lang="en-US" sz="2200" b="1" i="1"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a:t>
            </a:r>
            <a:r>
              <a:rPr lang="en-US" sz="2200" b="1" i="1"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1"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br>
              <a:rPr lang="en-US" sz="2200" b="1"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and similarly for ∪ and ∩ in place of  –</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	Also: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1"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br>
              <a:rPr lang="en-US" sz="2200" b="1"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and similarly for ∩ in place of  –, but not for ∪</a:t>
            </a:r>
            <a:endParaRPr/>
          </a:p>
          <a:p>
            <a:pPr marL="0" marR="0" lvl="0" indent="0"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200"/>
              <a:buFont typeface="Calibri"/>
              <a:buAutoNum type="arabicPeriod" startAt="12"/>
            </a:pPr>
            <a:r>
              <a:rPr lang="en-US" sz="2200" b="1" i="0" u="none" strike="noStrike" cap="none">
                <a:solidFill>
                  <a:srgbClr val="000000"/>
                </a:solidFill>
                <a:latin typeface="Calibri"/>
                <a:ea typeface="Calibri"/>
                <a:cs typeface="Calibri"/>
                <a:sym typeface="Calibri"/>
              </a:rPr>
              <a:t>The projection operation distributes over union</a:t>
            </a:r>
            <a:endParaRPr/>
          </a:p>
          <a:p>
            <a:pPr marL="404813" marR="0" lvl="0" indent="-404813"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a:t>
            </a:r>
            <a:endParaRPr/>
          </a:p>
          <a:p>
            <a:pPr marL="404813" marR="0" lvl="0" indent="-404813"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Π</a:t>
            </a:r>
            <a:r>
              <a:rPr lang="en-US" sz="2200" b="1" i="0" u="none" strike="noStrike" cap="none" baseline="-25000">
                <a:solidFill>
                  <a:srgbClr val="000000"/>
                </a:solidFill>
                <a:latin typeface="Calibri"/>
                <a:ea typeface="Calibri"/>
                <a:cs typeface="Calibri"/>
                <a:sym typeface="Calibri"/>
              </a:rPr>
              <a:t>L</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(Π</a:t>
            </a:r>
            <a:r>
              <a:rPr lang="en-US" sz="2200" b="1" i="0" u="none" strike="noStrike" cap="none" baseline="-25000">
                <a:solidFill>
                  <a:srgbClr val="000000"/>
                </a:solidFill>
                <a:latin typeface="Calibri"/>
                <a:ea typeface="Calibri"/>
                <a:cs typeface="Calibri"/>
                <a:sym typeface="Calibri"/>
              </a:rPr>
              <a:t>L</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(Π</a:t>
            </a:r>
            <a:r>
              <a:rPr lang="en-US" sz="2200" b="1" i="0" u="none" strike="noStrike" cap="none" baseline="-25000">
                <a:solidFill>
                  <a:srgbClr val="000000"/>
                </a:solidFill>
                <a:latin typeface="Calibri"/>
                <a:ea typeface="Calibri"/>
                <a:cs typeface="Calibri"/>
                <a:sym typeface="Calibri"/>
              </a:rPr>
              <a:t>L</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sz="22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pic>
        <p:nvPicPr>
          <p:cNvPr id="2041" name="Google Shape;2041;p13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42" name="Google Shape;2042;p13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43" name="Google Shape;2043;p13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4" name="Google Shape;2044;p13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Sorting</a:t>
            </a:r>
            <a:endParaRPr sz="3000" b="1" i="0" u="none" strike="noStrike" cap="none">
              <a:solidFill>
                <a:srgbClr val="FFFFFF"/>
              </a:solidFill>
              <a:latin typeface="Calibri"/>
              <a:ea typeface="Calibri"/>
              <a:cs typeface="Calibri"/>
              <a:sym typeface="Calibri"/>
            </a:endParaRPr>
          </a:p>
        </p:txBody>
      </p:sp>
      <p:sp>
        <p:nvSpPr>
          <p:cNvPr id="2045" name="Google Shape;2045;p130"/>
          <p:cNvSpPr txBox="1"/>
          <p:nvPr/>
        </p:nvSpPr>
        <p:spPr>
          <a:xfrm>
            <a:off x="190500" y="2324805"/>
            <a:ext cx="8763000" cy="212365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We can build an index on the relation, so use the index to read the relation in sorted order. May cause one disk block access for every tuple.</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For relations that slot(fit) in memory, techniques like quicksort may be used. For relations that don’t slot in memory, external sort-merge is used.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pic>
        <p:nvPicPr>
          <p:cNvPr id="2050" name="Google Shape;2050;p13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51" name="Google Shape;2051;p131"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52" name="Google Shape;2052;p13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3" name="Google Shape;2053;p13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External Sort-Merge</a:t>
            </a:r>
            <a:endParaRPr sz="3000" b="1" i="0" u="none" strike="noStrike" cap="none">
              <a:solidFill>
                <a:srgbClr val="FFFFFF"/>
              </a:solidFill>
              <a:latin typeface="Calibri"/>
              <a:ea typeface="Calibri"/>
              <a:cs typeface="Calibri"/>
              <a:sym typeface="Calibri"/>
            </a:endParaRPr>
          </a:p>
        </p:txBody>
      </p:sp>
      <p:sp>
        <p:nvSpPr>
          <p:cNvPr id="2054" name="Google Shape;2054;p131"/>
          <p:cNvSpPr txBox="1"/>
          <p:nvPr/>
        </p:nvSpPr>
        <p:spPr>
          <a:xfrm>
            <a:off x="190500" y="2286000"/>
            <a:ext cx="8763000" cy="44935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Let M denote memory size (in pages).</a:t>
            </a:r>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Create sorted runs as follows. Let i be 0 initially. Repeatedly do the following till the end of the relation:</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 Read M blocks of relation into memory</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(b) Sort the in-memory blocks</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(c) Write sorted data to run Ri; increment i.</a:t>
            </a:r>
            <a:endParaRPr/>
          </a:p>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0" i="0" u="none" strike="noStrike" cap="none">
                <a:solidFill>
                  <a:srgbClr val="000000"/>
                </a:solidFill>
                <a:latin typeface="Calibri"/>
                <a:ea typeface="Calibri"/>
                <a:cs typeface="Calibri"/>
                <a:sym typeface="Calibri"/>
              </a:rPr>
              <a:t>Merge the runs; suppose for now that i &lt; M. In a single merge step, use i blocks of memory to buffer input runs, and 1 block to buffer output. Repeatedly do the following until all input buffer pages are empty:</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(a) Select the first record in sort order from each of the buffers</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(b) Write the record to the output</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(c) Delete the record from the buffer page; if the buffer page is empty, read the next block (if any) of the run into the buffer.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pic>
        <p:nvPicPr>
          <p:cNvPr id="2059" name="Google Shape;2059;p13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60" name="Google Shape;2060;p132"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61" name="Google Shape;2061;p132"/>
          <p:cNvSpPr/>
          <p:nvPr/>
        </p:nvSpPr>
        <p:spPr>
          <a:xfrm>
            <a:off x="0" y="150451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2" name="Google Shape;2062;p132"/>
          <p:cNvSpPr/>
          <p:nvPr/>
        </p:nvSpPr>
        <p:spPr>
          <a:xfrm>
            <a:off x="190500" y="154896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Example - External Sorting using Sort-Merge</a:t>
            </a:r>
            <a:endParaRPr sz="3000" b="1" i="0" u="none" strike="noStrike" cap="none">
              <a:solidFill>
                <a:srgbClr val="FFFFFF"/>
              </a:solidFill>
              <a:latin typeface="Calibri"/>
              <a:ea typeface="Calibri"/>
              <a:cs typeface="Calibri"/>
              <a:sym typeface="Calibri"/>
            </a:endParaRPr>
          </a:p>
        </p:txBody>
      </p:sp>
      <p:sp>
        <p:nvSpPr>
          <p:cNvPr id="2063" name="Google Shape;2063;p132"/>
          <p:cNvSpPr txBox="1"/>
          <p:nvPr/>
        </p:nvSpPr>
        <p:spPr>
          <a:xfrm>
            <a:off x="190500" y="2286000"/>
            <a:ext cx="8763000" cy="43088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Blocks = 3</a:t>
            </a:r>
            <a:endParaRPr/>
          </a:p>
        </p:txBody>
      </p:sp>
      <p:graphicFrame>
        <p:nvGraphicFramePr>
          <p:cNvPr id="2064" name="Google Shape;2064;p132"/>
          <p:cNvGraphicFramePr/>
          <p:nvPr/>
        </p:nvGraphicFramePr>
        <p:xfrm>
          <a:off x="1855201" y="2219050"/>
          <a:ext cx="396000" cy="402348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33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0"/>
                  </a:ext>
                </a:extLst>
              </a:tr>
              <a:tr h="333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1"/>
                  </a:ext>
                </a:extLst>
              </a:tr>
              <a:tr h="333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2"/>
                  </a:ext>
                </a:extLst>
              </a:tr>
              <a:tr h="333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3"/>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4"/>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5"/>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6"/>
                  </a:ext>
                </a:extLst>
              </a:tr>
              <a:tr h="33300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7"/>
                  </a:ext>
                </a:extLst>
              </a:tr>
              <a:tr h="3330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8"/>
                  </a:ext>
                </a:extLst>
              </a:tr>
              <a:tr h="333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9"/>
                  </a:ext>
                </a:extLst>
              </a:tr>
              <a:tr h="333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10"/>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11"/>
                  </a:ext>
                </a:extLst>
              </a:tr>
            </a:tbl>
          </a:graphicData>
        </a:graphic>
      </p:graphicFrame>
      <p:sp>
        <p:nvSpPr>
          <p:cNvPr id="2065" name="Google Shape;2065;p132"/>
          <p:cNvSpPr/>
          <p:nvPr/>
        </p:nvSpPr>
        <p:spPr>
          <a:xfrm>
            <a:off x="1220357" y="6290402"/>
            <a:ext cx="1512000" cy="36000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initial relation</a:t>
            </a:r>
            <a:endParaRPr/>
          </a:p>
        </p:txBody>
      </p:sp>
      <p:graphicFrame>
        <p:nvGraphicFramePr>
          <p:cNvPr id="2066" name="Google Shape;2066;p132"/>
          <p:cNvGraphicFramePr/>
          <p:nvPr/>
        </p:nvGraphicFramePr>
        <p:xfrm>
          <a:off x="4502559" y="2153003"/>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67" name="Google Shape;2067;p132"/>
          <p:cNvGraphicFramePr/>
          <p:nvPr/>
        </p:nvGraphicFramePr>
        <p:xfrm>
          <a:off x="4502559" y="3215432"/>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68" name="Google Shape;2068;p132"/>
          <p:cNvGraphicFramePr/>
          <p:nvPr/>
        </p:nvGraphicFramePr>
        <p:xfrm>
          <a:off x="4507537" y="4286148"/>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29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0"/>
                  </a:ext>
                </a:extLst>
              </a:tr>
              <a:tr h="32455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1"/>
                  </a:ext>
                </a:extLst>
              </a:tr>
              <a:tr h="32455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69" name="Google Shape;2069;p132"/>
          <p:cNvGraphicFramePr/>
          <p:nvPr/>
        </p:nvGraphicFramePr>
        <p:xfrm>
          <a:off x="4503113" y="5353573"/>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70" name="Google Shape;2070;p132"/>
          <p:cNvGraphicFramePr/>
          <p:nvPr/>
        </p:nvGraphicFramePr>
        <p:xfrm>
          <a:off x="6346655" y="2219050"/>
          <a:ext cx="396000" cy="201174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30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0"/>
                  </a:ext>
                </a:extLst>
              </a:tr>
              <a:tr h="330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1"/>
                  </a:ext>
                </a:extLst>
              </a:tr>
              <a:tr h="330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2"/>
                  </a:ext>
                </a:extLst>
              </a:tr>
              <a:tr h="330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3"/>
                  </a:ext>
                </a:extLst>
              </a:tr>
              <a:tr h="330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4"/>
                  </a:ext>
                </a:extLst>
              </a:tr>
              <a:tr h="330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2071" name="Google Shape;2071;p132"/>
          <p:cNvGraphicFramePr/>
          <p:nvPr/>
        </p:nvGraphicFramePr>
        <p:xfrm>
          <a:off x="6346655" y="4357102"/>
          <a:ext cx="396000" cy="201174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30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300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1"/>
                  </a:ext>
                </a:extLst>
              </a:tr>
              <a:tr h="330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2"/>
                  </a:ext>
                </a:extLst>
              </a:tr>
              <a:tr h="330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3"/>
                  </a:ext>
                </a:extLst>
              </a:tr>
              <a:tr h="330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4"/>
                  </a:ext>
                </a:extLst>
              </a:tr>
              <a:tr h="33000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2072" name="Google Shape;2072;p132"/>
          <p:cNvGraphicFramePr/>
          <p:nvPr/>
        </p:nvGraphicFramePr>
        <p:xfrm>
          <a:off x="8188694" y="2209592"/>
          <a:ext cx="396000" cy="402348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33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330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1"/>
                  </a:ext>
                </a:extLst>
              </a:tr>
              <a:tr h="333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2"/>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3"/>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4"/>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5"/>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6"/>
                  </a:ext>
                </a:extLst>
              </a:tr>
              <a:tr h="333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7"/>
                  </a:ext>
                </a:extLst>
              </a:tr>
              <a:tr h="33300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8"/>
                  </a:ext>
                </a:extLst>
              </a:tr>
              <a:tr h="333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9"/>
                  </a:ext>
                </a:extLst>
              </a:tr>
              <a:tr h="333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10"/>
                  </a:ext>
                </a:extLst>
              </a:tr>
              <a:tr h="333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11"/>
                  </a:ext>
                </a:extLst>
              </a:tr>
            </a:tbl>
          </a:graphicData>
        </a:graphic>
      </p:graphicFrame>
      <p:sp>
        <p:nvSpPr>
          <p:cNvPr id="2073" name="Google Shape;2073;p132"/>
          <p:cNvSpPr/>
          <p:nvPr/>
        </p:nvSpPr>
        <p:spPr>
          <a:xfrm>
            <a:off x="7630694" y="6302150"/>
            <a:ext cx="1512000" cy="36000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sorted output</a:t>
            </a:r>
            <a:endParaRPr/>
          </a:p>
        </p:txBody>
      </p:sp>
      <p:sp>
        <p:nvSpPr>
          <p:cNvPr id="2074" name="Google Shape;2074;p132"/>
          <p:cNvSpPr/>
          <p:nvPr/>
        </p:nvSpPr>
        <p:spPr>
          <a:xfrm>
            <a:off x="4380519" y="6382069"/>
            <a:ext cx="640080" cy="27432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runs</a:t>
            </a:r>
            <a:endParaRPr/>
          </a:p>
        </p:txBody>
      </p:sp>
      <p:sp>
        <p:nvSpPr>
          <p:cNvPr id="2075" name="Google Shape;2075;p132"/>
          <p:cNvSpPr/>
          <p:nvPr/>
        </p:nvSpPr>
        <p:spPr>
          <a:xfrm>
            <a:off x="6238655" y="6382069"/>
            <a:ext cx="612000" cy="27432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runs</a:t>
            </a:r>
            <a:endParaRPr/>
          </a:p>
        </p:txBody>
      </p:sp>
      <p:sp>
        <p:nvSpPr>
          <p:cNvPr id="2076" name="Google Shape;2076;p132"/>
          <p:cNvSpPr/>
          <p:nvPr/>
        </p:nvSpPr>
        <p:spPr>
          <a:xfrm>
            <a:off x="5155686" y="5569825"/>
            <a:ext cx="914400" cy="64008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merge</a:t>
            </a:r>
            <a:endParaRPr/>
          </a:p>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pass-1</a:t>
            </a:r>
            <a:endParaRPr/>
          </a:p>
        </p:txBody>
      </p:sp>
      <p:sp>
        <p:nvSpPr>
          <p:cNvPr id="2077" name="Google Shape;2077;p132"/>
          <p:cNvSpPr/>
          <p:nvPr/>
        </p:nvSpPr>
        <p:spPr>
          <a:xfrm>
            <a:off x="6997725" y="5569676"/>
            <a:ext cx="914400" cy="64008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merge</a:t>
            </a:r>
            <a:endParaRPr/>
          </a:p>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pass-2</a:t>
            </a:r>
            <a:endParaRPr/>
          </a:p>
        </p:txBody>
      </p:sp>
      <p:sp>
        <p:nvSpPr>
          <p:cNvPr id="2078" name="Google Shape;2078;p132"/>
          <p:cNvSpPr/>
          <p:nvPr/>
        </p:nvSpPr>
        <p:spPr>
          <a:xfrm>
            <a:off x="2517355" y="5619716"/>
            <a:ext cx="792000" cy="54000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create</a:t>
            </a:r>
            <a:endParaRPr/>
          </a:p>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runs</a:t>
            </a:r>
            <a:endParaRPr/>
          </a:p>
        </p:txBody>
      </p:sp>
      <p:sp>
        <p:nvSpPr>
          <p:cNvPr id="2079" name="Google Shape;2079;p132"/>
          <p:cNvSpPr/>
          <p:nvPr/>
        </p:nvSpPr>
        <p:spPr>
          <a:xfrm>
            <a:off x="5153629" y="2637802"/>
            <a:ext cx="861139" cy="1171048"/>
          </a:xfrm>
          <a:prstGeom prst="rightBrace">
            <a:avLst>
              <a:gd name="adj1" fmla="val 8333"/>
              <a:gd name="adj2" fmla="val 50000"/>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0" name="Google Shape;2080;p132"/>
          <p:cNvSpPr/>
          <p:nvPr/>
        </p:nvSpPr>
        <p:spPr>
          <a:xfrm>
            <a:off x="5153629" y="4758141"/>
            <a:ext cx="931615" cy="1171048"/>
          </a:xfrm>
          <a:prstGeom prst="rightBrace">
            <a:avLst>
              <a:gd name="adj1" fmla="val 8333"/>
              <a:gd name="adj2" fmla="val 50000"/>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1" name="Google Shape;2081;p132"/>
          <p:cNvSpPr/>
          <p:nvPr/>
        </p:nvSpPr>
        <p:spPr>
          <a:xfrm>
            <a:off x="6997725" y="2804689"/>
            <a:ext cx="990694" cy="2500414"/>
          </a:xfrm>
          <a:prstGeom prst="rightBrace">
            <a:avLst>
              <a:gd name="adj1" fmla="val 8333"/>
              <a:gd name="adj2" fmla="val 50000"/>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2" name="Google Shape;2082;p132"/>
          <p:cNvSpPr/>
          <p:nvPr/>
        </p:nvSpPr>
        <p:spPr>
          <a:xfrm>
            <a:off x="6020661" y="3094039"/>
            <a:ext cx="138962" cy="242786"/>
          </a:xfrm>
          <a:prstGeom prst="chevron">
            <a:avLst>
              <a:gd name="adj" fmla="val 77417"/>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3" name="Google Shape;2083;p132"/>
          <p:cNvSpPr/>
          <p:nvPr/>
        </p:nvSpPr>
        <p:spPr>
          <a:xfrm>
            <a:off x="6090960" y="5220531"/>
            <a:ext cx="138962" cy="242786"/>
          </a:xfrm>
          <a:prstGeom prst="chevron">
            <a:avLst>
              <a:gd name="adj" fmla="val 77417"/>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4" name="Google Shape;2084;p132"/>
          <p:cNvSpPr/>
          <p:nvPr/>
        </p:nvSpPr>
        <p:spPr>
          <a:xfrm>
            <a:off x="7978753" y="3933503"/>
            <a:ext cx="138962" cy="242786"/>
          </a:xfrm>
          <a:prstGeom prst="chevron">
            <a:avLst>
              <a:gd name="adj" fmla="val 77417"/>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aphicFrame>
        <p:nvGraphicFramePr>
          <p:cNvPr id="2085" name="Google Shape;2085;p132"/>
          <p:cNvGraphicFramePr/>
          <p:nvPr/>
        </p:nvGraphicFramePr>
        <p:xfrm>
          <a:off x="3559047" y="2209592"/>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86" name="Google Shape;2086;p132"/>
          <p:cNvGraphicFramePr/>
          <p:nvPr/>
        </p:nvGraphicFramePr>
        <p:xfrm>
          <a:off x="3559047" y="3348516"/>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87" name="Google Shape;2087;p132"/>
          <p:cNvGraphicFramePr/>
          <p:nvPr/>
        </p:nvGraphicFramePr>
        <p:xfrm>
          <a:off x="3570766" y="4488277"/>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b="0"/>
                        <a:t>16</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b="0"/>
                        <a:t>21</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b="0"/>
                        <a:t>3</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88" name="Google Shape;2088;p132"/>
          <p:cNvGraphicFramePr/>
          <p:nvPr/>
        </p:nvGraphicFramePr>
        <p:xfrm>
          <a:off x="3570766" y="5628038"/>
          <a:ext cx="396000" cy="1005870"/>
        </p:xfrm>
        <a:graphic>
          <a:graphicData uri="http://schemas.openxmlformats.org/drawingml/2006/table">
            <a:tbl>
              <a:tblPr firstRow="1" bandRow="1">
                <a:noFill/>
                <a:tableStyleId>{4BA8E1DE-E860-43E3-9861-D21F44DC9BF2}</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animEffect transition="in" filter="fade">
                                      <p:cBhvr>
                                        <p:cTn id="11" dur="500"/>
                                        <p:tgtEl>
                                          <p:spTgt spid="2064"/>
                                        </p:tgtEl>
                                      </p:cBhvr>
                                    </p:animEffect>
                                  </p:childTnLst>
                                </p:cTn>
                              </p:par>
                              <p:par>
                                <p:cTn id="12" presetID="10" presetClass="entr" presetSubtype="0" fill="hold" nodeType="withEffect">
                                  <p:stCondLst>
                                    <p:cond delay="0"/>
                                  </p:stCondLst>
                                  <p:childTnLst>
                                    <p:set>
                                      <p:cBhvr>
                                        <p:cTn id="13" dur="1" fill="hold">
                                          <p:stCondLst>
                                            <p:cond delay="0"/>
                                          </p:stCondLst>
                                        </p:cTn>
                                        <p:tgtEl>
                                          <p:spTgt spid="2065"/>
                                        </p:tgtEl>
                                        <p:attrNameLst>
                                          <p:attrName>style.visibility</p:attrName>
                                        </p:attrNameLst>
                                      </p:cBhvr>
                                      <p:to>
                                        <p:strVal val="visible"/>
                                      </p:to>
                                    </p:set>
                                    <p:animEffect transition="in" filter="fade">
                                      <p:cBhvr>
                                        <p:cTn id="14" dur="500"/>
                                        <p:tgtEl>
                                          <p:spTgt spid="206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78"/>
                                        </p:tgtEl>
                                        <p:attrNameLst>
                                          <p:attrName>style.visibility</p:attrName>
                                        </p:attrNameLst>
                                      </p:cBhvr>
                                      <p:to>
                                        <p:strVal val="visible"/>
                                      </p:to>
                                    </p:set>
                                    <p:animEffect transition="in" filter="fade">
                                      <p:cBhvr>
                                        <p:cTn id="19" dur="500"/>
                                        <p:tgtEl>
                                          <p:spTgt spid="20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85"/>
                                        </p:tgtEl>
                                        <p:attrNameLst>
                                          <p:attrName>style.visibility</p:attrName>
                                        </p:attrNameLst>
                                      </p:cBhvr>
                                      <p:to>
                                        <p:strVal val="visible"/>
                                      </p:to>
                                    </p:set>
                                    <p:animEffect transition="in" filter="fade">
                                      <p:cBhvr>
                                        <p:cTn id="24" dur="500"/>
                                        <p:tgtEl>
                                          <p:spTgt spid="2085"/>
                                        </p:tgtEl>
                                      </p:cBhvr>
                                    </p:animEffect>
                                  </p:childTnLst>
                                </p:cTn>
                              </p:par>
                              <p:par>
                                <p:cTn id="25" presetID="10" presetClass="entr" presetSubtype="0" fill="hold" nodeType="withEffect">
                                  <p:stCondLst>
                                    <p:cond delay="0"/>
                                  </p:stCondLst>
                                  <p:childTnLst>
                                    <p:set>
                                      <p:cBhvr>
                                        <p:cTn id="26" dur="1" fill="hold">
                                          <p:stCondLst>
                                            <p:cond delay="0"/>
                                          </p:stCondLst>
                                        </p:cTn>
                                        <p:tgtEl>
                                          <p:spTgt spid="2086"/>
                                        </p:tgtEl>
                                        <p:attrNameLst>
                                          <p:attrName>style.visibility</p:attrName>
                                        </p:attrNameLst>
                                      </p:cBhvr>
                                      <p:to>
                                        <p:strVal val="visible"/>
                                      </p:to>
                                    </p:set>
                                    <p:animEffect transition="in" filter="fade">
                                      <p:cBhvr>
                                        <p:cTn id="27" dur="500"/>
                                        <p:tgtEl>
                                          <p:spTgt spid="2086"/>
                                        </p:tgtEl>
                                      </p:cBhvr>
                                    </p:animEffect>
                                  </p:childTnLst>
                                </p:cTn>
                              </p:par>
                              <p:par>
                                <p:cTn id="28" presetID="10" presetClass="entr" presetSubtype="0" fill="hold" nodeType="withEffect">
                                  <p:stCondLst>
                                    <p:cond delay="0"/>
                                  </p:stCondLst>
                                  <p:childTnLst>
                                    <p:set>
                                      <p:cBhvr>
                                        <p:cTn id="29" dur="1" fill="hold">
                                          <p:stCondLst>
                                            <p:cond delay="0"/>
                                          </p:stCondLst>
                                        </p:cTn>
                                        <p:tgtEl>
                                          <p:spTgt spid="2087"/>
                                        </p:tgtEl>
                                        <p:attrNameLst>
                                          <p:attrName>style.visibility</p:attrName>
                                        </p:attrNameLst>
                                      </p:cBhvr>
                                      <p:to>
                                        <p:strVal val="visible"/>
                                      </p:to>
                                    </p:set>
                                    <p:animEffect transition="in" filter="fade">
                                      <p:cBhvr>
                                        <p:cTn id="30" dur="500"/>
                                        <p:tgtEl>
                                          <p:spTgt spid="2087"/>
                                        </p:tgtEl>
                                      </p:cBhvr>
                                    </p:animEffect>
                                  </p:childTnLst>
                                </p:cTn>
                              </p:par>
                              <p:par>
                                <p:cTn id="31" presetID="10" presetClass="entr" presetSubtype="0" fill="hold" nodeType="withEffect">
                                  <p:stCondLst>
                                    <p:cond delay="0"/>
                                  </p:stCondLst>
                                  <p:childTnLst>
                                    <p:set>
                                      <p:cBhvr>
                                        <p:cTn id="32" dur="1" fill="hold">
                                          <p:stCondLst>
                                            <p:cond delay="0"/>
                                          </p:stCondLst>
                                        </p:cTn>
                                        <p:tgtEl>
                                          <p:spTgt spid="2088"/>
                                        </p:tgtEl>
                                        <p:attrNameLst>
                                          <p:attrName>style.visibility</p:attrName>
                                        </p:attrNameLst>
                                      </p:cBhvr>
                                      <p:to>
                                        <p:strVal val="visible"/>
                                      </p:to>
                                    </p:set>
                                    <p:animEffect transition="in" filter="fade">
                                      <p:cBhvr>
                                        <p:cTn id="33" dur="500"/>
                                        <p:tgtEl>
                                          <p:spTgt spid="208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66"/>
                                        </p:tgtEl>
                                        <p:attrNameLst>
                                          <p:attrName>style.visibility</p:attrName>
                                        </p:attrNameLst>
                                      </p:cBhvr>
                                      <p:to>
                                        <p:strVal val="visible"/>
                                      </p:to>
                                    </p:set>
                                    <p:animEffect transition="in" filter="fade">
                                      <p:cBhvr>
                                        <p:cTn id="38" dur="500"/>
                                        <p:tgtEl>
                                          <p:spTgt spid="206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67"/>
                                        </p:tgtEl>
                                        <p:attrNameLst>
                                          <p:attrName>style.visibility</p:attrName>
                                        </p:attrNameLst>
                                      </p:cBhvr>
                                      <p:to>
                                        <p:strVal val="visible"/>
                                      </p:to>
                                    </p:set>
                                    <p:animEffect transition="in" filter="fade">
                                      <p:cBhvr>
                                        <p:cTn id="43" dur="500"/>
                                        <p:tgtEl>
                                          <p:spTgt spid="206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68"/>
                                        </p:tgtEl>
                                        <p:attrNameLst>
                                          <p:attrName>style.visibility</p:attrName>
                                        </p:attrNameLst>
                                      </p:cBhvr>
                                      <p:to>
                                        <p:strVal val="visible"/>
                                      </p:to>
                                    </p:set>
                                    <p:animEffect transition="in" filter="fade">
                                      <p:cBhvr>
                                        <p:cTn id="48" dur="500"/>
                                        <p:tgtEl>
                                          <p:spTgt spid="20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69"/>
                                        </p:tgtEl>
                                        <p:attrNameLst>
                                          <p:attrName>style.visibility</p:attrName>
                                        </p:attrNameLst>
                                      </p:cBhvr>
                                      <p:to>
                                        <p:strVal val="visible"/>
                                      </p:to>
                                    </p:set>
                                    <p:animEffect transition="in" filter="fade">
                                      <p:cBhvr>
                                        <p:cTn id="53" dur="500"/>
                                        <p:tgtEl>
                                          <p:spTgt spid="206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74"/>
                                        </p:tgtEl>
                                        <p:attrNameLst>
                                          <p:attrName>style.visibility</p:attrName>
                                        </p:attrNameLst>
                                      </p:cBhvr>
                                      <p:to>
                                        <p:strVal val="visible"/>
                                      </p:to>
                                    </p:set>
                                    <p:animEffect transition="in" filter="fade">
                                      <p:cBhvr>
                                        <p:cTn id="58" dur="500"/>
                                        <p:tgtEl>
                                          <p:spTgt spid="207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76"/>
                                        </p:tgtEl>
                                        <p:attrNameLst>
                                          <p:attrName>style.visibility</p:attrName>
                                        </p:attrNameLst>
                                      </p:cBhvr>
                                      <p:to>
                                        <p:strVal val="visible"/>
                                      </p:to>
                                    </p:set>
                                    <p:animEffect transition="in" filter="fade">
                                      <p:cBhvr>
                                        <p:cTn id="63" dur="500"/>
                                        <p:tgtEl>
                                          <p:spTgt spid="207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79"/>
                                        </p:tgtEl>
                                        <p:attrNameLst>
                                          <p:attrName>style.visibility</p:attrName>
                                        </p:attrNameLst>
                                      </p:cBhvr>
                                      <p:to>
                                        <p:strVal val="visible"/>
                                      </p:to>
                                    </p:set>
                                    <p:animEffect transition="in" filter="fade">
                                      <p:cBhvr>
                                        <p:cTn id="68" dur="500"/>
                                        <p:tgtEl>
                                          <p:spTgt spid="2079"/>
                                        </p:tgtEl>
                                      </p:cBhvr>
                                    </p:animEffect>
                                  </p:childTnLst>
                                </p:cTn>
                              </p:par>
                              <p:par>
                                <p:cTn id="69" presetID="10" presetClass="entr" presetSubtype="0" fill="hold" nodeType="withEffect">
                                  <p:stCondLst>
                                    <p:cond delay="0"/>
                                  </p:stCondLst>
                                  <p:childTnLst>
                                    <p:set>
                                      <p:cBhvr>
                                        <p:cTn id="70" dur="1" fill="hold">
                                          <p:stCondLst>
                                            <p:cond delay="0"/>
                                          </p:stCondLst>
                                        </p:cTn>
                                        <p:tgtEl>
                                          <p:spTgt spid="2082"/>
                                        </p:tgtEl>
                                        <p:attrNameLst>
                                          <p:attrName>style.visibility</p:attrName>
                                        </p:attrNameLst>
                                      </p:cBhvr>
                                      <p:to>
                                        <p:strVal val="visible"/>
                                      </p:to>
                                    </p:set>
                                    <p:animEffect transition="in" filter="fade">
                                      <p:cBhvr>
                                        <p:cTn id="71" dur="500"/>
                                        <p:tgtEl>
                                          <p:spTgt spid="208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70"/>
                                        </p:tgtEl>
                                        <p:attrNameLst>
                                          <p:attrName>style.visibility</p:attrName>
                                        </p:attrNameLst>
                                      </p:cBhvr>
                                      <p:to>
                                        <p:strVal val="visible"/>
                                      </p:to>
                                    </p:set>
                                    <p:animEffect transition="in" filter="fade">
                                      <p:cBhvr>
                                        <p:cTn id="76" dur="500"/>
                                        <p:tgtEl>
                                          <p:spTgt spid="207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80"/>
                                        </p:tgtEl>
                                        <p:attrNameLst>
                                          <p:attrName>style.visibility</p:attrName>
                                        </p:attrNameLst>
                                      </p:cBhvr>
                                      <p:to>
                                        <p:strVal val="visible"/>
                                      </p:to>
                                    </p:set>
                                    <p:animEffect transition="in" filter="fade">
                                      <p:cBhvr>
                                        <p:cTn id="81" dur="500"/>
                                        <p:tgtEl>
                                          <p:spTgt spid="2080"/>
                                        </p:tgtEl>
                                      </p:cBhvr>
                                    </p:animEffect>
                                  </p:childTnLst>
                                </p:cTn>
                              </p:par>
                              <p:par>
                                <p:cTn id="82" presetID="10" presetClass="entr" presetSubtype="0" fill="hold" nodeType="withEffect">
                                  <p:stCondLst>
                                    <p:cond delay="0"/>
                                  </p:stCondLst>
                                  <p:childTnLst>
                                    <p:set>
                                      <p:cBhvr>
                                        <p:cTn id="83" dur="1" fill="hold">
                                          <p:stCondLst>
                                            <p:cond delay="0"/>
                                          </p:stCondLst>
                                        </p:cTn>
                                        <p:tgtEl>
                                          <p:spTgt spid="2083"/>
                                        </p:tgtEl>
                                        <p:attrNameLst>
                                          <p:attrName>style.visibility</p:attrName>
                                        </p:attrNameLst>
                                      </p:cBhvr>
                                      <p:to>
                                        <p:strVal val="visible"/>
                                      </p:to>
                                    </p:set>
                                    <p:animEffect transition="in" filter="fade">
                                      <p:cBhvr>
                                        <p:cTn id="84" dur="500"/>
                                        <p:tgtEl>
                                          <p:spTgt spid="208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071"/>
                                        </p:tgtEl>
                                        <p:attrNameLst>
                                          <p:attrName>style.visibility</p:attrName>
                                        </p:attrNameLst>
                                      </p:cBhvr>
                                      <p:to>
                                        <p:strVal val="visible"/>
                                      </p:to>
                                    </p:set>
                                    <p:animEffect transition="in" filter="fade">
                                      <p:cBhvr>
                                        <p:cTn id="89" dur="500"/>
                                        <p:tgtEl>
                                          <p:spTgt spid="207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75"/>
                                        </p:tgtEl>
                                        <p:attrNameLst>
                                          <p:attrName>style.visibility</p:attrName>
                                        </p:attrNameLst>
                                      </p:cBhvr>
                                      <p:to>
                                        <p:strVal val="visible"/>
                                      </p:to>
                                    </p:set>
                                    <p:animEffect transition="in" filter="fade">
                                      <p:cBhvr>
                                        <p:cTn id="94" dur="500"/>
                                        <p:tgtEl>
                                          <p:spTgt spid="207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77"/>
                                        </p:tgtEl>
                                        <p:attrNameLst>
                                          <p:attrName>style.visibility</p:attrName>
                                        </p:attrNameLst>
                                      </p:cBhvr>
                                      <p:to>
                                        <p:strVal val="visible"/>
                                      </p:to>
                                    </p:set>
                                    <p:animEffect transition="in" filter="fade">
                                      <p:cBhvr>
                                        <p:cTn id="99" dur="500"/>
                                        <p:tgtEl>
                                          <p:spTgt spid="207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081"/>
                                        </p:tgtEl>
                                        <p:attrNameLst>
                                          <p:attrName>style.visibility</p:attrName>
                                        </p:attrNameLst>
                                      </p:cBhvr>
                                      <p:to>
                                        <p:strVal val="visible"/>
                                      </p:to>
                                    </p:set>
                                    <p:animEffect transition="in" filter="fade">
                                      <p:cBhvr>
                                        <p:cTn id="104" dur="500"/>
                                        <p:tgtEl>
                                          <p:spTgt spid="2081"/>
                                        </p:tgtEl>
                                      </p:cBhvr>
                                    </p:animEffect>
                                  </p:childTnLst>
                                </p:cTn>
                              </p:par>
                              <p:par>
                                <p:cTn id="105" presetID="10" presetClass="entr" presetSubtype="0" fill="hold" nodeType="withEffect">
                                  <p:stCondLst>
                                    <p:cond delay="0"/>
                                  </p:stCondLst>
                                  <p:childTnLst>
                                    <p:set>
                                      <p:cBhvr>
                                        <p:cTn id="106" dur="1" fill="hold">
                                          <p:stCondLst>
                                            <p:cond delay="0"/>
                                          </p:stCondLst>
                                        </p:cTn>
                                        <p:tgtEl>
                                          <p:spTgt spid="2084"/>
                                        </p:tgtEl>
                                        <p:attrNameLst>
                                          <p:attrName>style.visibility</p:attrName>
                                        </p:attrNameLst>
                                      </p:cBhvr>
                                      <p:to>
                                        <p:strVal val="visible"/>
                                      </p:to>
                                    </p:set>
                                    <p:animEffect transition="in" filter="fade">
                                      <p:cBhvr>
                                        <p:cTn id="107" dur="500"/>
                                        <p:tgtEl>
                                          <p:spTgt spid="208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072"/>
                                        </p:tgtEl>
                                        <p:attrNameLst>
                                          <p:attrName>style.visibility</p:attrName>
                                        </p:attrNameLst>
                                      </p:cBhvr>
                                      <p:to>
                                        <p:strVal val="visible"/>
                                      </p:to>
                                    </p:set>
                                    <p:animEffect transition="in" filter="fade">
                                      <p:cBhvr>
                                        <p:cTn id="112" dur="500"/>
                                        <p:tgtEl>
                                          <p:spTgt spid="207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073"/>
                                        </p:tgtEl>
                                        <p:attrNameLst>
                                          <p:attrName>style.visibility</p:attrName>
                                        </p:attrNameLst>
                                      </p:cBhvr>
                                      <p:to>
                                        <p:strVal val="visible"/>
                                      </p:to>
                                    </p:set>
                                    <p:animEffect transition="in" filter="fade">
                                      <p:cBhvr>
                                        <p:cTn id="117"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78" name="Google Shape;378;p1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79" name="Google Shape;379;p1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SQL (Structed Query Language)</a:t>
            </a:r>
            <a:endParaRPr sz="3000" b="1" i="0" u="none" strike="noStrike" cap="none">
              <a:solidFill>
                <a:schemeClr val="lt1"/>
              </a:solidFill>
              <a:latin typeface="Calibri"/>
              <a:ea typeface="Calibri"/>
              <a:cs typeface="Calibri"/>
              <a:sym typeface="Calibri"/>
            </a:endParaRPr>
          </a:p>
        </p:txBody>
      </p:sp>
      <p:sp>
        <p:nvSpPr>
          <p:cNvPr id="381" name="Google Shape;381;p15"/>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pic>
        <p:nvPicPr>
          <p:cNvPr id="382" name="Google Shape;382;p15"/>
          <p:cNvPicPr preferRelativeResize="0"/>
          <p:nvPr/>
        </p:nvPicPr>
        <p:blipFill rotWithShape="1">
          <a:blip r:embed="rId5">
            <a:alphaModFix/>
          </a:blip>
          <a:srcRect/>
          <a:stretch/>
        </p:blipFill>
        <p:spPr>
          <a:xfrm>
            <a:off x="0" y="2282825"/>
            <a:ext cx="9144000" cy="4386263"/>
          </a:xfrm>
          <a:prstGeom prst="rect">
            <a:avLst/>
          </a:prstGeom>
          <a:noFill/>
          <a:ln>
            <a:noFill/>
          </a:ln>
        </p:spPr>
      </p:pic>
      <p:sp>
        <p:nvSpPr>
          <p:cNvPr id="383" name="Google Shape;383;p15"/>
          <p:cNvSpPr txBox="1"/>
          <p:nvPr/>
        </p:nvSpPr>
        <p:spPr>
          <a:xfrm>
            <a:off x="3635375" y="6691313"/>
            <a:ext cx="1728788" cy="2301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dk1"/>
                </a:solidFill>
                <a:latin typeface="Calibri"/>
                <a:ea typeface="Calibri"/>
                <a:cs typeface="Calibri"/>
                <a:sym typeface="Calibri"/>
              </a:rPr>
              <a:t>Types of SQL commands</a:t>
            </a:r>
            <a:r>
              <a:rPr lang="en-US" sz="1050" b="0" i="0" u="none" strike="noStrike" cap="none" baseline="30000">
                <a:solidFill>
                  <a:schemeClr val="dk1"/>
                </a:solidFill>
                <a:latin typeface="Calibri"/>
                <a:ea typeface="Calibri"/>
                <a:cs typeface="Calibri"/>
                <a:sym typeface="Calibri"/>
              </a:rPr>
              <a:t>[1]</a:t>
            </a:r>
            <a:endParaRPr sz="1050" b="0" i="0" u="none" strike="noStrike" cap="none" baseline="300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pic>
        <p:nvPicPr>
          <p:cNvPr id="2093" name="Google Shape;2093;p13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94" name="Google Shape;2094;p133"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95" name="Google Shape;2095;p13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6" name="Google Shape;2096;p13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External Sort-Merge(Conti..)</a:t>
            </a:r>
            <a:endParaRPr sz="3000" b="1" i="0" u="none" strike="noStrike" cap="none">
              <a:solidFill>
                <a:srgbClr val="FFFFFF"/>
              </a:solidFill>
              <a:latin typeface="Calibri"/>
              <a:ea typeface="Calibri"/>
              <a:cs typeface="Calibri"/>
              <a:sym typeface="Calibri"/>
            </a:endParaRPr>
          </a:p>
        </p:txBody>
      </p:sp>
      <p:sp>
        <p:nvSpPr>
          <p:cNvPr id="2097" name="Google Shape;2097;p133"/>
          <p:cNvSpPr txBox="1"/>
          <p:nvPr/>
        </p:nvSpPr>
        <p:spPr>
          <a:xfrm>
            <a:off x="190500" y="2286000"/>
            <a:ext cx="8763000" cy="415498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i ≥ M, several merge passes are required.</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In each pass, contiguous groups of M − 1 runs are merged.</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 pass reduces the number of runs by a factor of M − 1, and creates runs longer by the same factor.</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Repeated passes are performed till all runs have been merged into one.</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 analysis: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Disk accesses for initial run creation as well as in each pass is 2b</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(except for final pass, which doesn’t write out results)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Total number of merge passes required: </a:t>
            </a:r>
            <a:r>
              <a:rPr lang="en-US" sz="2200" b="1" i="0" u="none" strike="noStrike" cap="none">
                <a:solidFill>
                  <a:srgbClr val="000000"/>
                </a:solidFill>
                <a:latin typeface="Calibri"/>
                <a:ea typeface="Calibri"/>
                <a:cs typeface="Calibri"/>
                <a:sym typeface="Calibri"/>
              </a:rPr>
              <a:t>[log</a:t>
            </a:r>
            <a:r>
              <a:rPr lang="en-US" sz="2200" b="1" i="0" u="none" strike="noStrike" cap="none" baseline="-25000">
                <a:solidFill>
                  <a:srgbClr val="000000"/>
                </a:solidFill>
                <a:latin typeface="Calibri"/>
                <a:ea typeface="Calibri"/>
                <a:cs typeface="Calibri"/>
                <a:sym typeface="Calibri"/>
              </a:rPr>
              <a:t>M−1</a:t>
            </a:r>
            <a:r>
              <a:rPr lang="en-US" sz="2200" b="1" i="0" u="none" strike="noStrike" cap="none">
                <a:solidFill>
                  <a:srgbClr val="000000"/>
                </a:solidFill>
                <a:latin typeface="Calibri"/>
                <a:ea typeface="Calibri"/>
                <a:cs typeface="Calibri"/>
                <a:sym typeface="Calibri"/>
              </a:rPr>
              <a:t>(b</a:t>
            </a:r>
            <a:r>
              <a:rPr lang="en-US" sz="2200" b="1" i="0" u="none" strike="noStrike" cap="none" baseline="-25000">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/M)].</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Thus total number of disk accesses for external sorting:</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b</a:t>
            </a:r>
            <a:r>
              <a:rPr lang="en-US" sz="2200" b="1" i="0" u="none" strike="noStrike" cap="none" baseline="-25000">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(2[log</a:t>
            </a:r>
            <a:r>
              <a:rPr lang="en-US" sz="2200" b="1" i="0" u="none" strike="noStrike" cap="none" baseline="-25000">
                <a:solidFill>
                  <a:srgbClr val="000000"/>
                </a:solidFill>
                <a:latin typeface="Calibri"/>
                <a:ea typeface="Calibri"/>
                <a:cs typeface="Calibri"/>
                <a:sym typeface="Calibri"/>
              </a:rPr>
              <a:t>M−1</a:t>
            </a:r>
            <a:r>
              <a:rPr lang="en-US" sz="2200" b="1" i="0" u="none" strike="noStrike" cap="none">
                <a:solidFill>
                  <a:srgbClr val="000000"/>
                </a:solidFill>
                <a:latin typeface="Calibri"/>
                <a:ea typeface="Calibri"/>
                <a:cs typeface="Calibri"/>
                <a:sym typeface="Calibri"/>
              </a:rPr>
              <a:t>(b</a:t>
            </a:r>
            <a:r>
              <a:rPr lang="en-US" sz="2200" b="1" i="0" u="none" strike="noStrike" cap="none" baseline="-25000">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/M)] + 1)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pic>
        <p:nvPicPr>
          <p:cNvPr id="2102" name="Google Shape;2102;p13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03" name="Google Shape;2103;p13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04" name="Google Shape;2104;p13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5" name="Google Shape;2105;p13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Join Strategies	</a:t>
            </a:r>
            <a:endParaRPr sz="3000" b="1" i="0" u="none" strike="noStrike" cap="none">
              <a:solidFill>
                <a:srgbClr val="FFFFFF"/>
              </a:solidFill>
              <a:latin typeface="Calibri"/>
              <a:ea typeface="Calibri"/>
              <a:cs typeface="Calibri"/>
              <a:sym typeface="Calibri"/>
            </a:endParaRPr>
          </a:p>
        </p:txBody>
      </p:sp>
      <p:sp>
        <p:nvSpPr>
          <p:cNvPr id="2106" name="Google Shape;2106;p134"/>
          <p:cNvSpPr txBox="1"/>
          <p:nvPr/>
        </p:nvSpPr>
        <p:spPr>
          <a:xfrm>
            <a:off x="190500" y="2286000"/>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Several different algorithms to implement joins</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Nested-loop 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Block nested-loop 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Indexed nested-loop 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Merge-join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Hash-join</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pic>
        <p:nvPicPr>
          <p:cNvPr id="2111" name="Google Shape;2111;p13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12" name="Google Shape;2112;p13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13" name="Google Shape;2113;p13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4" name="Google Shape;2114;p13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a:t>
            </a:r>
            <a:endParaRPr sz="3000" b="1" i="0" u="none" strike="noStrike" cap="none">
              <a:solidFill>
                <a:srgbClr val="FFFFFF"/>
              </a:solidFill>
              <a:latin typeface="Calibri"/>
              <a:ea typeface="Calibri"/>
              <a:cs typeface="Calibri"/>
              <a:sym typeface="Calibri"/>
            </a:endParaRPr>
          </a:p>
        </p:txBody>
      </p:sp>
      <p:sp>
        <p:nvSpPr>
          <p:cNvPr id="2115" name="Google Shape;2115;p135"/>
          <p:cNvSpPr txBox="1"/>
          <p:nvPr/>
        </p:nvSpPr>
        <p:spPr>
          <a:xfrm>
            <a:off x="190500" y="2286000"/>
            <a:ext cx="8763000" cy="381642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 compute the join  r    </a:t>
            </a:r>
            <a:r>
              <a:rPr lang="en-US" sz="2200" b="0" i="0" u="none" strike="noStrike" cap="none" baseline="-25000">
                <a:solidFill>
                  <a:srgbClr val="000000"/>
                </a:solidFill>
                <a:latin typeface="Calibri"/>
                <a:ea typeface="Calibri"/>
                <a:cs typeface="Calibri"/>
                <a:sym typeface="Calibri"/>
              </a:rPr>
              <a:t>θ</a:t>
            </a:r>
            <a:r>
              <a:rPr lang="en-US" sz="2200" b="0" i="0" u="none" strike="noStrike" cap="none">
                <a:solidFill>
                  <a:srgbClr val="000000"/>
                </a:solidFill>
                <a:latin typeface="Calibri"/>
                <a:ea typeface="Calibri"/>
                <a:cs typeface="Calibri"/>
                <a:sym typeface="Calibri"/>
              </a:rPr>
              <a:t>s</a:t>
            </a:r>
            <a:endParaRPr sz="2200" b="0" i="0" u="none" strike="noStrike" cap="none">
              <a:solidFill>
                <a:srgbClr val="000000"/>
              </a:solidFill>
              <a:latin typeface="Calibri"/>
              <a:ea typeface="Calibri"/>
              <a:cs typeface="Calibri"/>
              <a:sym typeface="Calibri"/>
            </a:endParaRPr>
          </a:p>
          <a:p>
            <a:pPr marL="457200" marR="0" lvl="1"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for each</a:t>
            </a:r>
            <a:r>
              <a:rPr lang="en-US" sz="2200" b="0" i="0" u="none" strike="noStrike" cap="none">
                <a:solidFill>
                  <a:srgbClr val="000000"/>
                </a:solidFill>
                <a:latin typeface="Calibri"/>
                <a:ea typeface="Calibri"/>
                <a:cs typeface="Calibri"/>
                <a:sym typeface="Calibri"/>
              </a:rPr>
              <a:t> tuple t</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in</a:t>
            </a:r>
            <a:r>
              <a:rPr lang="en-US" sz="2200" b="0" i="0" u="none" strike="noStrike" cap="none">
                <a:solidFill>
                  <a:srgbClr val="000000"/>
                </a:solidFill>
                <a:latin typeface="Calibri"/>
                <a:ea typeface="Calibri"/>
                <a:cs typeface="Calibri"/>
                <a:sym typeface="Calibri"/>
              </a:rPr>
              <a:t> r </a:t>
            </a:r>
            <a:r>
              <a:rPr lang="en-US" sz="2200" b="1" i="0" u="none" strike="noStrike" cap="none">
                <a:solidFill>
                  <a:srgbClr val="000000"/>
                </a:solidFill>
                <a:latin typeface="Calibri"/>
                <a:ea typeface="Calibri"/>
                <a:cs typeface="Calibri"/>
                <a:sym typeface="Calibri"/>
              </a:rPr>
              <a:t>do begin</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for each</a:t>
            </a:r>
            <a:r>
              <a:rPr lang="en-US" sz="2200" b="0" i="0" u="none" strike="noStrike" cap="none">
                <a:solidFill>
                  <a:srgbClr val="000000"/>
                </a:solidFill>
                <a:latin typeface="Calibri"/>
                <a:ea typeface="Calibri"/>
                <a:cs typeface="Calibri"/>
                <a:sym typeface="Calibri"/>
              </a:rPr>
              <a:t> tuple t</a:t>
            </a:r>
            <a:r>
              <a:rPr lang="en-US" sz="2200" b="0" i="0" u="none" strike="noStrike" cap="none" baseline="-25000">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in</a:t>
            </a:r>
            <a:r>
              <a:rPr lang="en-US" sz="2200" b="0" i="0" u="none" strike="noStrike" cap="none">
                <a:solidFill>
                  <a:srgbClr val="000000"/>
                </a:solidFill>
                <a:latin typeface="Calibri"/>
                <a:ea typeface="Calibri"/>
                <a:cs typeface="Calibri"/>
                <a:sym typeface="Calibri"/>
              </a:rPr>
              <a:t> s </a:t>
            </a:r>
            <a:r>
              <a:rPr lang="en-US" sz="2200" b="1" i="0" u="none" strike="noStrike" cap="none">
                <a:solidFill>
                  <a:srgbClr val="000000"/>
                </a:solidFill>
                <a:latin typeface="Calibri"/>
                <a:ea typeface="Calibri"/>
                <a:cs typeface="Calibri"/>
                <a:sym typeface="Calibri"/>
              </a:rPr>
              <a:t>do begin</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test pair (t</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t</a:t>
            </a:r>
            <a:r>
              <a:rPr lang="en-US" sz="2200" b="0" i="0" u="none" strike="noStrike" cap="none" baseline="-25000">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to see if they satisfy the join condition θ </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if they do, add t</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 t</a:t>
            </a:r>
            <a:r>
              <a:rPr lang="en-US" sz="2200" b="0" i="0" u="none" strike="noStrike" cap="none" baseline="-25000">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to the result.</a:t>
            </a:r>
            <a:endParaRPr/>
          </a:p>
          <a:p>
            <a:pPr marL="457200" marR="0" lvl="1"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	end</a:t>
            </a:r>
            <a:endParaRPr/>
          </a:p>
          <a:p>
            <a:pPr marL="457200" marR="0" lvl="1"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end</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is called the </a:t>
            </a:r>
            <a:r>
              <a:rPr lang="en-US" sz="2200" b="1" i="0" u="none" strike="noStrike" cap="none">
                <a:solidFill>
                  <a:srgbClr val="000000"/>
                </a:solidFill>
                <a:latin typeface="Calibri"/>
                <a:ea typeface="Calibri"/>
                <a:cs typeface="Calibri"/>
                <a:sym typeface="Calibri"/>
              </a:rPr>
              <a:t>outer relation</a:t>
            </a:r>
            <a:r>
              <a:rPr lang="en-US" sz="2200" b="0" i="0" u="none" strike="noStrike" cap="none">
                <a:solidFill>
                  <a:srgbClr val="000000"/>
                </a:solidFill>
                <a:latin typeface="Calibri"/>
                <a:ea typeface="Calibri"/>
                <a:cs typeface="Calibri"/>
                <a:sym typeface="Calibri"/>
              </a:rPr>
              <a:t> and </a:t>
            </a:r>
            <a:r>
              <a:rPr lang="en-US" sz="2200" b="1" i="0" u="none" strike="noStrike" cap="none">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the </a:t>
            </a:r>
            <a:r>
              <a:rPr lang="en-US" sz="2200" b="1" i="0" u="none" strike="noStrike" cap="none">
                <a:solidFill>
                  <a:srgbClr val="000000"/>
                </a:solidFill>
                <a:latin typeface="Calibri"/>
                <a:ea typeface="Calibri"/>
                <a:cs typeface="Calibri"/>
                <a:sym typeface="Calibri"/>
              </a:rPr>
              <a:t>inner relation</a:t>
            </a:r>
            <a:r>
              <a:rPr lang="en-US" sz="2200" b="0" i="0" u="none" strike="noStrike" cap="none">
                <a:solidFill>
                  <a:srgbClr val="000000"/>
                </a:solidFill>
                <a:latin typeface="Calibri"/>
                <a:ea typeface="Calibri"/>
                <a:cs typeface="Calibri"/>
                <a:sym typeface="Calibri"/>
              </a:rPr>
              <a:t> of the join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Requires no indices and can be used with any kind of join condition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Expensive since it examines every pair of tuples in the two relations </a:t>
            </a:r>
            <a:endParaRPr/>
          </a:p>
        </p:txBody>
      </p:sp>
      <p:sp>
        <p:nvSpPr>
          <p:cNvPr id="2116" name="Google Shape;2116;p135"/>
          <p:cNvSpPr/>
          <p:nvPr/>
        </p:nvSpPr>
        <p:spPr>
          <a:xfrm rot="5400000">
            <a:off x="3158918" y="2418954"/>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5"/>
          <p:cNvSpPr txBox="1"/>
          <p:nvPr/>
        </p:nvSpPr>
        <p:spPr>
          <a:xfrm>
            <a:off x="3210097" y="2458240"/>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1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15">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pic>
        <p:nvPicPr>
          <p:cNvPr id="2122" name="Google Shape;2122;p13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23" name="Google Shape;2123;p136"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24" name="Google Shape;2124;p13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5" name="Google Shape;2125;p13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26" name="Google Shape;2126;p136"/>
          <p:cNvSpPr txBox="1"/>
          <p:nvPr/>
        </p:nvSpPr>
        <p:spPr>
          <a:xfrm>
            <a:off x="190500" y="2286000"/>
            <a:ext cx="8763000" cy="34778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worst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depositor as outer relation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customer as outer relation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2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13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32" name="Google Shape;2132;p13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33" name="Google Shape;2133;p13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4" name="Google Shape;2134;p13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35" name="Google Shape;2135;p137"/>
          <p:cNvSpPr txBox="1"/>
          <p:nvPr/>
        </p:nvSpPr>
        <p:spPr>
          <a:xfrm>
            <a:off x="190500" y="2286000"/>
            <a:ext cx="8763000"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worst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depositor as outer relation</a:t>
            </a:r>
            <a:endParaRPr/>
          </a:p>
          <a:p>
            <a:pPr marL="457200" marR="0" lvl="1" indent="0" algn="l"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400" b="1" i="0" u="none" strike="noStrike" cap="none">
                <a:solidFill>
                  <a:srgbClr val="002060"/>
                </a:solidFill>
                <a:latin typeface="Calibri"/>
                <a:ea typeface="Calibri"/>
                <a:cs typeface="Calibri"/>
                <a:sym typeface="Calibri"/>
              </a:rPr>
              <a:t>No. of blocks access 	= n</a:t>
            </a:r>
            <a:r>
              <a:rPr lang="en-US" sz="2400" b="1" i="0" u="none" strike="noStrike" cap="none" baseline="-25000">
                <a:solidFill>
                  <a:srgbClr val="002060"/>
                </a:solidFill>
                <a:latin typeface="Calibri"/>
                <a:ea typeface="Calibri"/>
                <a:cs typeface="Calibri"/>
                <a:sym typeface="Calibri"/>
              </a:rPr>
              <a:t>depositor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customer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depositor</a:t>
            </a:r>
            <a:endParaRPr sz="2400" b="1" i="0" u="none" strike="noStrike" cap="none" baseline="-25000">
              <a:solidFill>
                <a:srgbClr val="00206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5000 * 400 + 100</a:t>
            </a:r>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2000100</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pic>
        <p:nvPicPr>
          <p:cNvPr id="2140" name="Google Shape;2140;p13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41" name="Google Shape;2141;p13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42" name="Google Shape;2142;p13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3" name="Google Shape;2143;p13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44" name="Google Shape;2144;p138"/>
          <p:cNvSpPr txBox="1"/>
          <p:nvPr/>
        </p:nvSpPr>
        <p:spPr>
          <a:xfrm>
            <a:off x="190500" y="2286000"/>
            <a:ext cx="8763000"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worst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customer as outer relation</a:t>
            </a:r>
            <a:endParaRPr/>
          </a:p>
          <a:p>
            <a:pPr marL="457200" marR="0" lvl="1" indent="0" algn="l"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400" b="1" i="0" u="none" strike="noStrike" cap="none">
                <a:solidFill>
                  <a:srgbClr val="002060"/>
                </a:solidFill>
                <a:latin typeface="Calibri"/>
                <a:ea typeface="Calibri"/>
                <a:cs typeface="Calibri"/>
                <a:sym typeface="Calibri"/>
              </a:rPr>
              <a:t>No. of blocks access 	= n</a:t>
            </a:r>
            <a:r>
              <a:rPr lang="en-US" sz="2400" b="1" i="0" u="none" strike="noStrike" cap="none" baseline="-25000">
                <a:solidFill>
                  <a:srgbClr val="002060"/>
                </a:solidFill>
                <a:latin typeface="Calibri"/>
                <a:ea typeface="Calibri"/>
                <a:cs typeface="Calibri"/>
                <a:sym typeface="Calibri"/>
              </a:rPr>
              <a:t>customer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depositor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customer</a:t>
            </a:r>
            <a:endParaRPr sz="2400" b="1" i="0" u="none" strike="noStrike" cap="none" baseline="-25000">
              <a:solidFill>
                <a:srgbClr val="00206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10000 * 100 + 400</a:t>
            </a:r>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1000400</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pic>
        <p:nvPicPr>
          <p:cNvPr id="2149" name="Google Shape;2149;p13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50" name="Google Shape;2150;p13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51" name="Google Shape;2151;p13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2" name="Google Shape;2152;p13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53" name="Google Shape;2153;p139"/>
          <p:cNvSpPr txBox="1"/>
          <p:nvPr/>
        </p:nvSpPr>
        <p:spPr>
          <a:xfrm>
            <a:off x="190500" y="2286000"/>
            <a:ext cx="8763000"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best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customer as outer relation</a:t>
            </a:r>
            <a:endParaRPr/>
          </a:p>
          <a:p>
            <a:pPr marL="457200" marR="0" lvl="1" indent="0" algn="l"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400" b="1" i="0" u="none" strike="noStrike" cap="none">
                <a:solidFill>
                  <a:srgbClr val="002060"/>
                </a:solidFill>
                <a:latin typeface="Calibri"/>
                <a:ea typeface="Calibri"/>
                <a:cs typeface="Calibri"/>
                <a:sym typeface="Calibri"/>
              </a:rPr>
              <a:t>No. of blocks access 	= b</a:t>
            </a:r>
            <a:r>
              <a:rPr lang="en-US" sz="2400" b="1" i="0" u="none" strike="noStrike" cap="none" baseline="-25000">
                <a:solidFill>
                  <a:srgbClr val="002060"/>
                </a:solidFill>
                <a:latin typeface="Calibri"/>
                <a:ea typeface="Calibri"/>
                <a:cs typeface="Calibri"/>
                <a:sym typeface="Calibri"/>
              </a:rPr>
              <a:t>depositor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customer</a:t>
            </a:r>
            <a:endParaRPr sz="2400" b="1" i="0" u="none" strike="noStrike" cap="none" baseline="-25000">
              <a:solidFill>
                <a:srgbClr val="00206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100 + 400</a:t>
            </a:r>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500</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pic>
        <p:nvPicPr>
          <p:cNvPr id="2158" name="Google Shape;2158;p14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59" name="Google Shape;2159;p14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60" name="Google Shape;2160;p14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1" name="Google Shape;2161;p14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Cost of computing for all joins</a:t>
            </a:r>
            <a:endParaRPr/>
          </a:p>
        </p:txBody>
      </p:sp>
      <p:sp>
        <p:nvSpPr>
          <p:cNvPr id="2162" name="Google Shape;2162;p140"/>
          <p:cNvSpPr txBox="1"/>
          <p:nvPr/>
        </p:nvSpPr>
        <p:spPr>
          <a:xfrm>
            <a:off x="190500" y="2286000"/>
            <a:ext cx="8763000" cy="44627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2060"/>
              </a:buClr>
              <a:buSzPts val="2200"/>
              <a:buFont typeface="Arial"/>
              <a:buChar char="•"/>
            </a:pPr>
            <a:r>
              <a:rPr lang="en-US" sz="2200" b="1" i="0" u="none" strike="noStrike" cap="none">
                <a:solidFill>
                  <a:srgbClr val="002060"/>
                </a:solidFill>
                <a:latin typeface="Calibri"/>
                <a:ea typeface="Calibri"/>
                <a:cs typeface="Calibri"/>
                <a:sym typeface="Calibri"/>
              </a:rPr>
              <a:t>P is the outer relation</a:t>
            </a:r>
            <a:r>
              <a:rPr lang="en-US" sz="2200" b="1" i="0" u="none" strike="noStrike" cap="none">
                <a:solidFill>
                  <a:srgbClr val="70AD47"/>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and </a:t>
            </a:r>
            <a:r>
              <a:rPr lang="en-US" sz="2200" b="1" i="0" u="none" strike="noStrike" cap="none">
                <a:solidFill>
                  <a:srgbClr val="002060"/>
                </a:solidFill>
                <a:latin typeface="Calibri"/>
                <a:ea typeface="Calibri"/>
                <a:cs typeface="Calibri"/>
                <a:sym typeface="Calibri"/>
              </a:rPr>
              <a:t>Q is the inner relation </a:t>
            </a:r>
            <a:r>
              <a:rPr lang="en-US" sz="2200" b="0" i="0" u="none" strike="noStrike" cap="none">
                <a:solidFill>
                  <a:srgbClr val="000000"/>
                </a:solidFill>
                <a:latin typeface="Calibri"/>
                <a:ea typeface="Calibri"/>
                <a:cs typeface="Calibri"/>
                <a:sym typeface="Calibri"/>
              </a:rPr>
              <a:t>of the join.</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records of P: (N</a:t>
            </a:r>
            <a:r>
              <a:rPr lang="en-US" sz="2000" b="0" i="0" u="none" strike="noStrike" cap="none" baseline="-25000">
                <a:solidFill>
                  <a:srgbClr val="000000"/>
                </a:solidFill>
                <a:latin typeface="Calibri"/>
                <a:ea typeface="Calibri"/>
                <a:cs typeface="Calibri"/>
                <a:sym typeface="Calibri"/>
              </a:rPr>
              <a:t>P</a:t>
            </a:r>
            <a:r>
              <a:rPr lang="en-US" sz="2000" b="0" i="0" u="none" strike="noStrike" cap="none">
                <a:solidFill>
                  <a:srgbClr val="000000"/>
                </a:solidFill>
                <a:latin typeface="Calibri"/>
                <a:ea typeface="Calibri"/>
                <a:cs typeface="Calibri"/>
                <a:sym typeface="Calibri"/>
              </a:rPr>
              <a:t>)</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records of Q: (N</a:t>
            </a:r>
            <a:r>
              <a:rPr lang="en-US" sz="2000" b="0" i="0" u="none" strike="noStrike" cap="none" baseline="-25000">
                <a:solidFill>
                  <a:srgbClr val="000000"/>
                </a:solidFill>
                <a:latin typeface="Calibri"/>
                <a:ea typeface="Calibri"/>
                <a:cs typeface="Calibri"/>
                <a:sym typeface="Calibri"/>
              </a:rPr>
              <a:t>Q</a:t>
            </a:r>
            <a:r>
              <a:rPr lang="en-US" sz="2000" b="0" i="0" u="none" strike="noStrike" cap="none">
                <a:solidFill>
                  <a:srgbClr val="000000"/>
                </a:solidFill>
                <a:latin typeface="Calibri"/>
                <a:ea typeface="Calibri"/>
                <a:cs typeface="Calibri"/>
                <a:sym typeface="Calibri"/>
              </a:rPr>
              <a:t>)</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blocks of P: (B</a:t>
            </a:r>
            <a:r>
              <a:rPr lang="en-US" sz="2000" b="0" i="0" u="none" strike="noStrike" cap="none" baseline="-25000">
                <a:solidFill>
                  <a:srgbClr val="000000"/>
                </a:solidFill>
                <a:latin typeface="Calibri"/>
                <a:ea typeface="Calibri"/>
                <a:cs typeface="Calibri"/>
                <a:sym typeface="Calibri"/>
              </a:rPr>
              <a:t>P</a:t>
            </a:r>
            <a:r>
              <a:rPr lang="en-US" sz="2000" b="0" i="0" u="none" strike="noStrike" cap="none">
                <a:solidFill>
                  <a:srgbClr val="000000"/>
                </a:solidFill>
                <a:latin typeface="Calibri"/>
                <a:ea typeface="Calibri"/>
                <a:cs typeface="Calibri"/>
                <a:sym typeface="Calibri"/>
              </a:rPr>
              <a:t>)     </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blocks of Q: (B</a:t>
            </a:r>
            <a:r>
              <a:rPr lang="en-US" sz="2000" b="0" i="0" u="none" strike="noStrike" cap="none" baseline="-25000">
                <a:solidFill>
                  <a:srgbClr val="000000"/>
                </a:solidFill>
                <a:latin typeface="Calibri"/>
                <a:ea typeface="Calibri"/>
                <a:cs typeface="Calibri"/>
                <a:sym typeface="Calibri"/>
              </a:rPr>
              <a:t>Q</a:t>
            </a:r>
            <a:r>
              <a:rPr lang="en-US" sz="2000" b="0" i="0" u="none" strike="noStrike" cap="none">
                <a:solidFill>
                  <a:srgbClr val="000000"/>
                </a:solidFill>
                <a:latin typeface="Calibri"/>
                <a:ea typeface="Calibri"/>
                <a:cs typeface="Calibri"/>
                <a:sym typeface="Calibri"/>
              </a:rPr>
              <a:t>)</a:t>
            </a:r>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 is the cost of a single selection on Q using the join condition.</a:t>
            </a:r>
            <a:endParaRPr sz="2000" b="0" i="0" u="none" strike="noStrike" cap="none">
              <a:solidFill>
                <a:srgbClr val="FF0000"/>
              </a:solidFill>
              <a:latin typeface="Calibri"/>
              <a:ea typeface="Calibri"/>
              <a:cs typeface="Calibri"/>
              <a:sym typeface="Calibri"/>
            </a:endParaRPr>
          </a:p>
        </p:txBody>
      </p:sp>
      <p:graphicFrame>
        <p:nvGraphicFramePr>
          <p:cNvPr id="2163" name="Google Shape;2163;p140"/>
          <p:cNvGraphicFramePr/>
          <p:nvPr/>
        </p:nvGraphicFramePr>
        <p:xfrm>
          <a:off x="313500" y="3970012"/>
          <a:ext cx="8640000" cy="396250"/>
        </p:xfrm>
        <a:graphic>
          <a:graphicData uri="http://schemas.openxmlformats.org/drawingml/2006/table">
            <a:tbl>
              <a:tblPr firstRow="1" bandRow="1">
                <a:noFill/>
                <a:tableStyleId>{4BA8E1DE-E860-43E3-9861-D21F44DC9BF2}</a:tableStyleId>
              </a:tblPr>
              <a:tblGrid>
                <a:gridCol w="3136275">
                  <a:extLst>
                    <a:ext uri="{9D8B030D-6E8A-4147-A177-3AD203B41FA5}">
                      <a16:colId xmlns:a16="http://schemas.microsoft.com/office/drawing/2014/main" val="20000"/>
                    </a:ext>
                  </a:extLst>
                </a:gridCol>
                <a:gridCol w="2632375">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ctr" rtl="0">
                        <a:spcBef>
                          <a:spcPts val="0"/>
                        </a:spcBef>
                        <a:spcAft>
                          <a:spcPts val="0"/>
                        </a:spcAft>
                        <a:buNone/>
                      </a:pPr>
                      <a:r>
                        <a:rPr lang="en-US" sz="2000" b="1">
                          <a:solidFill>
                            <a:schemeClr val="dk1"/>
                          </a:solidFill>
                        </a:rPr>
                        <a:t>Join</a:t>
                      </a:r>
                      <a:endParaRPr/>
                    </a:p>
                  </a:txBody>
                  <a:tcPr marL="91450" marR="91450" marT="45725" marB="45725" anchor="ctr"/>
                </a:tc>
                <a:tc>
                  <a:txBody>
                    <a:bodyPr/>
                    <a:lstStyle/>
                    <a:p>
                      <a:pPr marL="0" marR="0" lvl="0" indent="0" algn="ctr" rtl="0">
                        <a:spcBef>
                          <a:spcPts val="0"/>
                        </a:spcBef>
                        <a:spcAft>
                          <a:spcPts val="0"/>
                        </a:spcAft>
                        <a:buNone/>
                      </a:pPr>
                      <a:r>
                        <a:rPr lang="en-US" sz="2000">
                          <a:solidFill>
                            <a:schemeClr val="dk1"/>
                          </a:solidFill>
                        </a:rPr>
                        <a:t>Worst Case</a:t>
                      </a:r>
                      <a:endParaRPr sz="2000" b="1">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2000" b="1">
                          <a:solidFill>
                            <a:schemeClr val="dk1"/>
                          </a:solidFill>
                        </a:rPr>
                        <a:t>Best Case</a:t>
                      </a:r>
                      <a:endParaRPr sz="20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164" name="Google Shape;2164;p140"/>
          <p:cNvGraphicFramePr/>
          <p:nvPr/>
        </p:nvGraphicFramePr>
        <p:xfrm>
          <a:off x="313500" y="4366252"/>
          <a:ext cx="8639975" cy="396250"/>
        </p:xfrm>
        <a:graphic>
          <a:graphicData uri="http://schemas.openxmlformats.org/drawingml/2006/table">
            <a:tbl>
              <a:tblPr firstRow="1" bandRow="1">
                <a:noFill/>
                <a:tableStyleId>{4BA8E1DE-E860-43E3-9861-D21F44DC9BF2}</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l" rtl="0">
                        <a:spcBef>
                          <a:spcPts val="0"/>
                        </a:spcBef>
                        <a:spcAft>
                          <a:spcPts val="0"/>
                        </a:spcAft>
                        <a:buNone/>
                      </a:pPr>
                      <a:r>
                        <a:rPr lang="en-US" sz="2000" b="0">
                          <a:solidFill>
                            <a:schemeClr val="dk1"/>
                          </a:solidFill>
                        </a:rPr>
                        <a:t>Nested-Loop Join</a:t>
                      </a:r>
                      <a:endParaRPr sz="2000" b="0">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N</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165" name="Google Shape;2165;p140"/>
          <p:cNvGraphicFramePr/>
          <p:nvPr/>
        </p:nvGraphicFramePr>
        <p:xfrm>
          <a:off x="313500" y="4760958"/>
          <a:ext cx="8639975" cy="396250"/>
        </p:xfrm>
        <a:graphic>
          <a:graphicData uri="http://schemas.openxmlformats.org/drawingml/2006/table">
            <a:tbl>
              <a:tblPr firstRow="1" bandRow="1">
                <a:noFill/>
                <a:tableStyleId>{4BA8E1DE-E860-43E3-9861-D21F44DC9BF2}</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1" indent="0" algn="l" rtl="0">
                        <a:lnSpc>
                          <a:spcPct val="100000"/>
                        </a:lnSpc>
                        <a:spcBef>
                          <a:spcPts val="0"/>
                        </a:spcBef>
                        <a:spcAft>
                          <a:spcPts val="0"/>
                        </a:spcAft>
                        <a:buClr>
                          <a:schemeClr val="dk1"/>
                        </a:buClr>
                        <a:buSzPts val="2000"/>
                        <a:buFont typeface="Calibri"/>
                        <a:buNone/>
                      </a:pPr>
                      <a:r>
                        <a:rPr lang="en-US" sz="2000" b="0" u="none" strike="noStrike" cap="none">
                          <a:solidFill>
                            <a:schemeClr val="dk1"/>
                          </a:solidFill>
                        </a:rPr>
                        <a:t>Block Nested-Loop Join</a:t>
                      </a:r>
                      <a:endParaRPr sz="2000" b="0" u="none" strike="noStrike" cap="none">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166" name="Google Shape;2166;p140"/>
          <p:cNvGraphicFramePr/>
          <p:nvPr/>
        </p:nvGraphicFramePr>
        <p:xfrm>
          <a:off x="313500" y="5151596"/>
          <a:ext cx="8639975" cy="396250"/>
        </p:xfrm>
        <a:graphic>
          <a:graphicData uri="http://schemas.openxmlformats.org/drawingml/2006/table">
            <a:tbl>
              <a:tblPr firstRow="1" bandRow="1">
                <a:noFill/>
                <a:tableStyleId>{4BA8E1DE-E860-43E3-9861-D21F44DC9BF2}</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254000">
                <a:tc>
                  <a:txBody>
                    <a:bodyPr/>
                    <a:lstStyle/>
                    <a:p>
                      <a:pPr marL="0" marR="0" lvl="0" indent="0" algn="l" rtl="0">
                        <a:spcBef>
                          <a:spcPts val="0"/>
                        </a:spcBef>
                        <a:spcAft>
                          <a:spcPts val="0"/>
                        </a:spcAft>
                        <a:buNone/>
                      </a:pPr>
                      <a:r>
                        <a:rPr lang="en-US" sz="2000" b="0">
                          <a:solidFill>
                            <a:schemeClr val="dk1"/>
                          </a:solidFill>
                        </a:rPr>
                        <a:t>Index Nested-Loop Join</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N</a:t>
                      </a:r>
                      <a:r>
                        <a:rPr lang="en-US" sz="2000" b="0" baseline="-25000">
                          <a:solidFill>
                            <a:schemeClr val="dk1"/>
                          </a:solidFill>
                        </a:rPr>
                        <a:t>P</a:t>
                      </a:r>
                      <a:r>
                        <a:rPr lang="en-US" sz="2000" b="0">
                          <a:solidFill>
                            <a:schemeClr val="dk1"/>
                          </a:solidFill>
                        </a:rPr>
                        <a:t> ∗ c</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2000" b="0">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2167" name="Google Shape;2167;p140"/>
          <p:cNvGraphicFramePr/>
          <p:nvPr/>
        </p:nvGraphicFramePr>
        <p:xfrm>
          <a:off x="313500" y="5551904"/>
          <a:ext cx="8639975" cy="396250"/>
        </p:xfrm>
        <a:graphic>
          <a:graphicData uri="http://schemas.openxmlformats.org/drawingml/2006/table">
            <a:tbl>
              <a:tblPr firstRow="1" bandRow="1">
                <a:noFill/>
                <a:tableStyleId>{4BA8E1DE-E860-43E3-9861-D21F44DC9BF2}</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l" rtl="0">
                        <a:spcBef>
                          <a:spcPts val="0"/>
                        </a:spcBef>
                        <a:spcAft>
                          <a:spcPts val="0"/>
                        </a:spcAft>
                        <a:buNone/>
                      </a:pPr>
                      <a:r>
                        <a:rPr lang="en-US" sz="2000" b="0">
                          <a:solidFill>
                            <a:schemeClr val="dk1"/>
                          </a:solidFill>
                        </a:rPr>
                        <a:t>Merge Join</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r>
                        <a:rPr lang="en-US" sz="2000" b="0">
                          <a:solidFill>
                            <a:schemeClr val="dk1"/>
                          </a:solidFill>
                        </a:rPr>
                        <a:t> </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2000" b="0">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2168" name="Google Shape;2168;p140"/>
          <p:cNvGraphicFramePr/>
          <p:nvPr/>
        </p:nvGraphicFramePr>
        <p:xfrm>
          <a:off x="313500" y="5936940"/>
          <a:ext cx="8639975" cy="396250"/>
        </p:xfrm>
        <a:graphic>
          <a:graphicData uri="http://schemas.openxmlformats.org/drawingml/2006/table">
            <a:tbl>
              <a:tblPr firstRow="1" bandRow="1">
                <a:noFill/>
                <a:tableStyleId>{4BA8E1DE-E860-43E3-9861-D21F44DC9BF2}</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l" rtl="0">
                        <a:spcBef>
                          <a:spcPts val="0"/>
                        </a:spcBef>
                        <a:spcAft>
                          <a:spcPts val="0"/>
                        </a:spcAft>
                        <a:buNone/>
                      </a:pPr>
                      <a:r>
                        <a:rPr lang="en-US" sz="2000" b="0">
                          <a:solidFill>
                            <a:schemeClr val="dk1"/>
                          </a:solidFill>
                        </a:rPr>
                        <a:t>Hash-Join</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3 ∗ (B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r>
                        <a:rPr lang="en-US" sz="2000" b="0">
                          <a:solidFill>
                            <a:schemeClr val="dk1"/>
                          </a:solidFill>
                        </a:rPr>
                        <a:t>)</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2000" b="0">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6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6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6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6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6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6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6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63"/>
                                        </p:tgtEl>
                                        <p:attrNameLst>
                                          <p:attrName>style.visibility</p:attrName>
                                        </p:attrNameLst>
                                      </p:cBhvr>
                                      <p:to>
                                        <p:strVal val="visible"/>
                                      </p:to>
                                    </p:set>
                                    <p:animEffect transition="in" filter="fade">
                                      <p:cBhvr>
                                        <p:cTn id="63" dur="500"/>
                                        <p:tgtEl>
                                          <p:spTgt spid="216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64"/>
                                        </p:tgtEl>
                                        <p:attrNameLst>
                                          <p:attrName>style.visibility</p:attrName>
                                        </p:attrNameLst>
                                      </p:cBhvr>
                                      <p:to>
                                        <p:strVal val="visible"/>
                                      </p:to>
                                    </p:set>
                                    <p:animEffect transition="in" filter="fade">
                                      <p:cBhvr>
                                        <p:cTn id="68" dur="500"/>
                                        <p:tgtEl>
                                          <p:spTgt spid="216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65"/>
                                        </p:tgtEl>
                                        <p:attrNameLst>
                                          <p:attrName>style.visibility</p:attrName>
                                        </p:attrNameLst>
                                      </p:cBhvr>
                                      <p:to>
                                        <p:strVal val="visible"/>
                                      </p:to>
                                    </p:set>
                                    <p:animEffect transition="in" filter="fade">
                                      <p:cBhvr>
                                        <p:cTn id="73" dur="500"/>
                                        <p:tgtEl>
                                          <p:spTgt spid="216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66"/>
                                        </p:tgtEl>
                                        <p:attrNameLst>
                                          <p:attrName>style.visibility</p:attrName>
                                        </p:attrNameLst>
                                      </p:cBhvr>
                                      <p:to>
                                        <p:strVal val="visible"/>
                                      </p:to>
                                    </p:set>
                                    <p:animEffect transition="in" filter="fade">
                                      <p:cBhvr>
                                        <p:cTn id="78" dur="500"/>
                                        <p:tgtEl>
                                          <p:spTgt spid="216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67"/>
                                        </p:tgtEl>
                                        <p:attrNameLst>
                                          <p:attrName>style.visibility</p:attrName>
                                        </p:attrNameLst>
                                      </p:cBhvr>
                                      <p:to>
                                        <p:strVal val="visible"/>
                                      </p:to>
                                    </p:set>
                                    <p:animEffect transition="in" filter="fade">
                                      <p:cBhvr>
                                        <p:cTn id="83" dur="500"/>
                                        <p:tgtEl>
                                          <p:spTgt spid="216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68"/>
                                        </p:tgtEl>
                                        <p:attrNameLst>
                                          <p:attrName>style.visibility</p:attrName>
                                        </p:attrNameLst>
                                      </p:cBhvr>
                                      <p:to>
                                        <p:strVal val="visible"/>
                                      </p:to>
                                    </p:set>
                                    <p:animEffect transition="in" filter="fade">
                                      <p:cBhvr>
                                        <p:cTn id="88" dur="500"/>
                                        <p:tgtEl>
                                          <p:spTgt spid="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41" descr="C:\Users\parul\Desktop\Digital Learning Content.png"/>
          <p:cNvPicPr preferRelativeResize="0"/>
          <p:nvPr/>
        </p:nvPicPr>
        <p:blipFill rotWithShape="1">
          <a:blip r:embed="rId3">
            <a:alphaModFix/>
          </a:blip>
          <a:srcRect/>
          <a:stretch/>
        </p:blipFill>
        <p:spPr>
          <a:xfrm>
            <a:off x="0" y="-42863"/>
            <a:ext cx="9144000" cy="6900863"/>
          </a:xfrm>
          <a:prstGeom prst="rect">
            <a:avLst/>
          </a:prstGeom>
          <a:noFill/>
          <a:ln>
            <a:noFill/>
          </a:ln>
        </p:spPr>
      </p:pic>
      <p:pic>
        <p:nvPicPr>
          <p:cNvPr id="2174" name="Google Shape;2174;p14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175" name="Google Shape;2175;p14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6" name="Google Shape;2176;p14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References</a:t>
            </a:r>
            <a:endParaRPr/>
          </a:p>
        </p:txBody>
      </p:sp>
      <p:sp>
        <p:nvSpPr>
          <p:cNvPr id="2177" name="Google Shape;2177;p141"/>
          <p:cNvSpPr txBox="1"/>
          <p:nvPr/>
        </p:nvSpPr>
        <p:spPr>
          <a:xfrm>
            <a:off x="190500" y="2289175"/>
            <a:ext cx="876300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 Abraham Silberschatz, Henry F. Korth and S. Sudarshan, Database System Concepts, McGraw-Hill Education (Asia), Seventh Edition, 2019. </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 C. J. Date, A. Kannan and S. Swamynathan, An Introduction to Database Systems, Pearson Education, Eighth Edition, 2009.</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[3] Database Management Systems, CSE, DIET, https://www.darshan.ac.in/DIET/CE/GTU-Computer-Engineering-Study-Material </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[4] Database management systems by Raghu Ramakrishnan and Johannes Gehrke http://pages.cs.wisc.edu/~dbbook/openAccess/thirdEdition/slides/slides3ed.html</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[5] Database management system tutorial, https://www.tutorialspoint.com/dbms/index.htm</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[6] Vishal Hatmode, Sonali Rangdale, 2014, Query Optimization Based on Heuristic Rules, INTERNATIONAL JOURNAL OF ENGINEERING RESEARCH &amp; TECHNOLOGY (IJERT) Volume 03, Issue 07 (July 2014).</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42"/>
          <p:cNvSpPr/>
          <p:nvPr/>
        </p:nvSpPr>
        <p:spPr>
          <a:xfrm>
            <a:off x="0" y="3214688"/>
            <a:ext cx="9144000" cy="3643312"/>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183" name="Google Shape;2183;p142" descr="C:\Users\parul\Desktop\1.png"/>
          <p:cNvPicPr preferRelativeResize="0"/>
          <p:nvPr/>
        </p:nvPicPr>
        <p:blipFill rotWithShape="1">
          <a:blip r:embed="rId3">
            <a:alphaModFix/>
          </a:blip>
          <a:srcRect/>
          <a:stretch/>
        </p:blipFill>
        <p:spPr>
          <a:xfrm>
            <a:off x="1219200" y="361950"/>
            <a:ext cx="6705600" cy="2857500"/>
          </a:xfrm>
          <a:prstGeom prst="rect">
            <a:avLst/>
          </a:prstGeom>
          <a:noFill/>
          <a:ln>
            <a:noFill/>
          </a:ln>
        </p:spPr>
      </p:pic>
      <p:pic>
        <p:nvPicPr>
          <p:cNvPr id="2184" name="Google Shape;2184;p142" descr="C:\Users\parul\Desktop\2.png"/>
          <p:cNvPicPr preferRelativeResize="0"/>
          <p:nvPr/>
        </p:nvPicPr>
        <p:blipFill rotWithShape="1">
          <a:blip r:embed="rId4">
            <a:alphaModFix/>
          </a:blip>
          <a:srcRect/>
          <a:stretch/>
        </p:blipFill>
        <p:spPr>
          <a:xfrm>
            <a:off x="2433638" y="4000500"/>
            <a:ext cx="4276725" cy="571500"/>
          </a:xfrm>
          <a:prstGeom prst="rect">
            <a:avLst/>
          </a:prstGeom>
          <a:noFill/>
          <a:ln>
            <a:noFill/>
          </a:ln>
        </p:spPr>
      </p:pic>
      <p:pic>
        <p:nvPicPr>
          <p:cNvPr id="2185" name="Google Shape;2185;p142" descr="C:\Users\parul\Desktop\Cover Page with yellow patch - Version 18.png"/>
          <p:cNvPicPr preferRelativeResize="0"/>
          <p:nvPr/>
        </p:nvPicPr>
        <p:blipFill rotWithShape="1">
          <a:blip r:embed="rId5">
            <a:alphaModFix/>
          </a:blip>
          <a:srcRect/>
          <a:stretch/>
        </p:blipFill>
        <p:spPr>
          <a:xfrm>
            <a:off x="3038475" y="4946650"/>
            <a:ext cx="3067050" cy="260350"/>
          </a:xfrm>
          <a:prstGeom prst="rect">
            <a:avLst/>
          </a:prstGeom>
          <a:noFill/>
          <a:ln>
            <a:noFill/>
          </a:ln>
        </p:spPr>
      </p:pic>
      <p:sp>
        <p:nvSpPr>
          <p:cNvPr id="2186" name="Google Shape;2186;p142"/>
          <p:cNvSpPr/>
          <p:nvPr/>
        </p:nvSpPr>
        <p:spPr>
          <a:xfrm>
            <a:off x="0" y="6003925"/>
            <a:ext cx="9144000" cy="357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7" name="Google Shape;2187;p142"/>
          <p:cNvSpPr/>
          <p:nvPr/>
        </p:nvSpPr>
        <p:spPr>
          <a:xfrm>
            <a:off x="3249613" y="5997575"/>
            <a:ext cx="2644775" cy="3698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2"/>
              </a:buClr>
              <a:buSzPts val="1800"/>
              <a:buFont typeface="Arial"/>
              <a:buNone/>
            </a:pPr>
            <a:r>
              <a:rPr lang="en-US" sz="1800" b="0" i="0" u="none" strike="noStrike" cap="none">
                <a:solidFill>
                  <a:schemeClr val="dk2"/>
                </a:solidFill>
                <a:latin typeface="Calibri"/>
                <a:ea typeface="Calibri"/>
                <a:cs typeface="Calibri"/>
                <a:sym typeface="Calibri"/>
              </a:rPr>
              <a:t>www.paruluniversity.ac.in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1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89" name="Google Shape;389;p1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90" name="Google Shape;390;p16"/>
          <p:cNvSpPr txBox="1"/>
          <p:nvPr/>
        </p:nvSpPr>
        <p:spPr>
          <a:xfrm>
            <a:off x="190500" y="2286000"/>
            <a:ext cx="8739188" cy="193833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DDL, Data definition language, is the SQL commands set which are used to define the structure of the data structures itself.</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      Example: Create, Alter etc.</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On the other hand, DML, Data manipulation language, is the set of SQL commands used to manipulate the data itself.</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      Example: Insert, update, delete etc.</a:t>
            </a:r>
            <a:endParaRPr/>
          </a:p>
        </p:txBody>
      </p:sp>
      <p:sp>
        <p:nvSpPr>
          <p:cNvPr id="391" name="Google Shape;391;p1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2" name="Google Shape;392;p1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DDL and DML Constructs</a:t>
            </a:r>
            <a:endParaRPr sz="3000" b="1" i="0" u="none" strike="noStrike" cap="none">
              <a:solidFill>
                <a:schemeClr val="lt1"/>
              </a:solidFill>
              <a:latin typeface="Calibri"/>
              <a:ea typeface="Calibri"/>
              <a:cs typeface="Calibri"/>
              <a:sym typeface="Calibri"/>
            </a:endParaRPr>
          </a:p>
        </p:txBody>
      </p:sp>
      <p:sp>
        <p:nvSpPr>
          <p:cNvPr id="393" name="Google Shape;393;p16"/>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1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99" name="Google Shape;399;p1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400" name="Google Shape;400;p17"/>
          <p:cNvSpPr txBox="1"/>
          <p:nvPr/>
        </p:nvSpPr>
        <p:spPr>
          <a:xfrm>
            <a:off x="190500" y="2286000"/>
            <a:ext cx="8739188" cy="31702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Examples of DDL commands:</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CREATE – is used to create the database or its objects (like table, index, function, views, store procedure and triggers).</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DROP – is used to delete objects from the database.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ALTER-is used to alter the structure of the database.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TRUNCATE–is used to remove all records from a table, including all spaces allocated for the records are removed.</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COMMENT –is used to add comments to the data dictionary.</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RENAME –is used to rename an object existing in the database.</a:t>
            </a:r>
            <a:endParaRPr/>
          </a:p>
          <a:p>
            <a:pPr marL="0" marR="0" lvl="0" indent="0" algn="l" rtl="0">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401" name="Google Shape;401;p1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2" name="Google Shape;402;p1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DDL and DML Constructs</a:t>
            </a:r>
            <a:endParaRPr sz="3000" b="1" i="0" u="none" strike="noStrike" cap="none">
              <a:solidFill>
                <a:schemeClr val="lt1"/>
              </a:solidFill>
              <a:latin typeface="Calibri"/>
              <a:ea typeface="Calibri"/>
              <a:cs typeface="Calibri"/>
              <a:sym typeface="Calibri"/>
            </a:endParaRPr>
          </a:p>
        </p:txBody>
      </p:sp>
      <p:sp>
        <p:nvSpPr>
          <p:cNvPr id="403" name="Google Shape;403;p17"/>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1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409" name="Google Shape;409;p1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410" name="Google Shape;410;p18"/>
          <p:cNvSpPr txBox="1"/>
          <p:nvPr/>
        </p:nvSpPr>
        <p:spPr>
          <a:xfrm>
            <a:off x="190500" y="2286000"/>
            <a:ext cx="8739188" cy="16319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Examples of DML:</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INSERT – is used to insert data into a table.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UPDATE – is used to update existing data within a table.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DELETE – is used to delete records from a database table.</a:t>
            </a:r>
            <a:endParaRPr/>
          </a:p>
          <a:p>
            <a:pPr marL="342900" marR="0" lvl="0" indent="-215900" algn="l" rtl="0">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411" name="Google Shape;411;p1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Google Shape;412;p1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DDL and DML Constructs</a:t>
            </a:r>
            <a:endParaRPr sz="3000" b="1" i="0" u="none" strike="noStrike" cap="none">
              <a:solidFill>
                <a:schemeClr val="lt1"/>
              </a:solidFill>
              <a:latin typeface="Calibri"/>
              <a:ea typeface="Calibri"/>
              <a:cs typeface="Calibri"/>
              <a:sym typeface="Calibri"/>
            </a:endParaRPr>
          </a:p>
        </p:txBody>
      </p:sp>
      <p:sp>
        <p:nvSpPr>
          <p:cNvPr id="413" name="Google Shape;413;p18"/>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9"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419" name="Google Shape;419;p1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420" name="Google Shape;420;p1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Google Shape;421;p1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DDL and DML difference</a:t>
            </a:r>
            <a:endParaRPr sz="3000" b="1" i="0" u="none" strike="noStrike" cap="none">
              <a:solidFill>
                <a:schemeClr val="lt1"/>
              </a:solidFill>
              <a:latin typeface="Calibri"/>
              <a:ea typeface="Calibri"/>
              <a:cs typeface="Calibri"/>
              <a:sym typeface="Calibri"/>
            </a:endParaRPr>
          </a:p>
        </p:txBody>
      </p:sp>
      <p:sp>
        <p:nvSpPr>
          <p:cNvPr id="422" name="Google Shape;422;p19"/>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pic>
        <p:nvPicPr>
          <p:cNvPr id="423" name="Google Shape;423;p19"/>
          <p:cNvPicPr preferRelativeResize="0"/>
          <p:nvPr/>
        </p:nvPicPr>
        <p:blipFill rotWithShape="1">
          <a:blip r:embed="rId5">
            <a:alphaModFix/>
          </a:blip>
          <a:srcRect/>
          <a:stretch/>
        </p:blipFill>
        <p:spPr>
          <a:xfrm>
            <a:off x="619125" y="2301875"/>
            <a:ext cx="7905750" cy="4295775"/>
          </a:xfrm>
          <a:prstGeom prst="rect">
            <a:avLst/>
          </a:prstGeom>
          <a:noFill/>
          <a:ln>
            <a:noFill/>
          </a:ln>
        </p:spPr>
      </p:pic>
      <p:sp>
        <p:nvSpPr>
          <p:cNvPr id="424" name="Google Shape;424;p19"/>
          <p:cNvSpPr txBox="1"/>
          <p:nvPr/>
        </p:nvSpPr>
        <p:spPr>
          <a:xfrm>
            <a:off x="3708400" y="6664325"/>
            <a:ext cx="2016125" cy="230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dk1"/>
                </a:solidFill>
                <a:latin typeface="Calibri"/>
                <a:ea typeface="Calibri"/>
                <a:cs typeface="Calibri"/>
                <a:sym typeface="Calibri"/>
              </a:rPr>
              <a:t>Difference between DDL and DML</a:t>
            </a:r>
            <a:r>
              <a:rPr lang="en-US" sz="1050" b="0" i="0" u="none" strike="noStrike" cap="none" baseline="30000">
                <a:solidFill>
                  <a:schemeClr val="dk1"/>
                </a:solidFill>
                <a:latin typeface="Calibri"/>
                <a:ea typeface="Calibri"/>
                <a:cs typeface="Calibri"/>
                <a:sym typeface="Calibri"/>
              </a:rPr>
              <a:t>2]</a:t>
            </a:r>
            <a:endParaRPr sz="1050" b="0" i="0" u="none" strike="noStrike" cap="none" baseline="30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48" name="Google Shape;248;p2" descr="C:\Users\parul\Desktop\Untitled-1.png"/>
          <p:cNvPicPr preferRelativeResize="0"/>
          <p:nvPr/>
        </p:nvPicPr>
        <p:blipFill rotWithShape="1">
          <a:blip r:embed="rId4">
            <a:alphaModFix/>
          </a:blip>
          <a:srcRect/>
          <a:stretch/>
        </p:blipFill>
        <p:spPr>
          <a:xfrm>
            <a:off x="1857375" y="2571750"/>
            <a:ext cx="5430838" cy="2803525"/>
          </a:xfrm>
          <a:prstGeom prst="rect">
            <a:avLst/>
          </a:prstGeom>
          <a:noFill/>
          <a:ln>
            <a:noFill/>
          </a:ln>
        </p:spPr>
      </p:pic>
      <p:sp>
        <p:nvSpPr>
          <p:cNvPr id="249" name="Google Shape;249;p2"/>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2"/>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500"/>
              <a:buFont typeface="Arial"/>
              <a:buNone/>
            </a:pPr>
            <a:r>
              <a:rPr lang="en-US" sz="3500" b="1" i="0" u="none" strike="noStrike" cap="none">
                <a:solidFill>
                  <a:schemeClr val="lt1"/>
                </a:solidFill>
                <a:latin typeface="Calibri"/>
                <a:ea typeface="Calibri"/>
                <a:cs typeface="Calibri"/>
                <a:sym typeface="Calibri"/>
              </a:rPr>
              <a:t>Relational Query Languages</a:t>
            </a:r>
            <a:endParaRPr sz="3500" b="1" i="0" u="none" strike="noStrike" cap="none">
              <a:solidFill>
                <a:schemeClr val="lt1"/>
              </a:solidFill>
              <a:latin typeface="Calibri"/>
              <a:ea typeface="Calibri"/>
              <a:cs typeface="Calibri"/>
              <a:sym typeface="Calibri"/>
            </a:endParaRPr>
          </a:p>
        </p:txBody>
      </p:sp>
      <p:sp>
        <p:nvSpPr>
          <p:cNvPr id="251" name="Google Shape;251;p2"/>
          <p:cNvSpPr/>
          <p:nvPr/>
        </p:nvSpPr>
        <p:spPr>
          <a:xfrm>
            <a:off x="1714500" y="3071813"/>
            <a:ext cx="5715000" cy="630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r>
              <a:rPr lang="en-US" sz="3500" b="1" i="0" u="none" strike="noStrike" cap="none">
                <a:solidFill>
                  <a:schemeClr val="dk1"/>
                </a:solidFill>
                <a:latin typeface="Calibri"/>
                <a:ea typeface="Calibri"/>
                <a:cs typeface="Calibri"/>
                <a:sym typeface="Calibri"/>
              </a:rPr>
              <a:t>UNIT-2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2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430" name="Google Shape;430;p2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431" name="Google Shape;431;p20"/>
          <p:cNvSpPr txBox="1"/>
          <p:nvPr/>
        </p:nvSpPr>
        <p:spPr>
          <a:xfrm>
            <a:off x="190500" y="2286000"/>
            <a:ext cx="8739188" cy="378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COMMERCIAL DBMS</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SQL server (Microsoft)</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IBM DB2 (IBM)</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Oracle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Sybase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Informix (IBM)</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Access (Microsoft)</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Cache (Intersystems – nonrelational)</a:t>
            </a:r>
            <a:endParaRPr sz="2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OPEN SOURCE DBMS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MySQL</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PostgreSQL</a:t>
            </a:r>
            <a:endParaRPr/>
          </a:p>
          <a:p>
            <a:pPr marL="342900" marR="0" lvl="0" indent="-215900" algn="l" rtl="0">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432" name="Google Shape;432;p2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p2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Commercial and open source DBMSs</a:t>
            </a:r>
            <a:endParaRPr sz="3000" b="1" i="0" u="none" strike="noStrike" cap="none">
              <a:solidFill>
                <a:schemeClr val="lt1"/>
              </a:solidFill>
              <a:latin typeface="Calibri"/>
              <a:ea typeface="Calibri"/>
              <a:cs typeface="Calibri"/>
              <a:sym typeface="Calibri"/>
            </a:endParaRPr>
          </a:p>
        </p:txBody>
      </p:sp>
      <p:sp>
        <p:nvSpPr>
          <p:cNvPr id="434" name="Google Shape;434;p20"/>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ga8fece8bd4_2_6"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40" name="Google Shape;440;ga8fece8bd4_2_6"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41" name="Google Shape;441;ga8fece8bd4_2_6"/>
          <p:cNvSpPr txBox="1"/>
          <p:nvPr/>
        </p:nvSpPr>
        <p:spPr>
          <a:xfrm>
            <a:off x="190500" y="2286000"/>
            <a:ext cx="87393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Consider the following given relational schema:</a:t>
            </a:r>
            <a:br>
              <a:rPr lang="en-US" sz="2000" b="0" i="0" u="none" dirty="0">
                <a:solidFill>
                  <a:schemeClr val="dk1"/>
                </a:solidFill>
                <a:latin typeface="Calibri"/>
                <a:ea typeface="Calibri"/>
                <a:cs typeface="Calibri"/>
                <a:sym typeface="Calibri"/>
              </a:rPr>
            </a:br>
            <a:r>
              <a:rPr lang="en-US" sz="2000" b="0" i="0" u="none" dirty="0">
                <a:solidFill>
                  <a:schemeClr val="dk1"/>
                </a:solidFill>
                <a:latin typeface="Calibri"/>
                <a:ea typeface="Calibri"/>
                <a:cs typeface="Calibri"/>
                <a:sym typeface="Calibri"/>
              </a:rPr>
              <a:t>student(</a:t>
            </a:r>
            <a:r>
              <a:rPr lang="en-US" sz="2000" b="0" i="0" u="sng" dirty="0" err="1">
                <a:solidFill>
                  <a:schemeClr val="dk1"/>
                </a:solidFill>
                <a:latin typeface="Calibri"/>
                <a:ea typeface="Calibri"/>
                <a:cs typeface="Calibri"/>
                <a:sym typeface="Calibri"/>
              </a:rPr>
              <a:t>S_id</a:t>
            </a:r>
            <a:r>
              <a:rPr lang="en-US" sz="2000" b="0" i="0" u="none" dirty="0">
                <a:solidFill>
                  <a:schemeClr val="dk1"/>
                </a:solidFill>
                <a:latin typeface="Calibri"/>
                <a:ea typeface="Calibri"/>
                <a:cs typeface="Calibri"/>
                <a:sym typeface="Calibri"/>
              </a:rPr>
              <a:t>, name, </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DOB, </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division)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lecturer(</a:t>
            </a:r>
            <a:r>
              <a:rPr lang="en-US" sz="2000" b="0" i="0" u="sng"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subject(</a:t>
            </a:r>
            <a:r>
              <a:rPr lang="en-US" sz="2000" b="0" i="0" u="sng" dirty="0">
                <a:solidFill>
                  <a:schemeClr val="dk1"/>
                </a:solidFill>
                <a:latin typeface="Calibri"/>
                <a:ea typeface="Calibri"/>
                <a:cs typeface="Calibri"/>
                <a:sym typeface="Calibri"/>
              </a:rPr>
              <a:t>code</a:t>
            </a:r>
            <a:r>
              <a:rPr lang="en-US" sz="2000" b="0" i="0" u="none" dirty="0">
                <a:solidFill>
                  <a:schemeClr val="dk1"/>
                </a:solidFill>
                <a:latin typeface="Calibri"/>
                <a:ea typeface="Calibri"/>
                <a:cs typeface="Calibri"/>
                <a:sym typeface="Calibri"/>
              </a:rPr>
              <a:t>, name, lecturer)</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442" name="Google Shape;442;ga8fece8bd4_2_6"/>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3" name="Google Shape;443;ga8fece8bd4_2_6"/>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44" name="Google Shape;444;ga8fece8bd4_2_6"/>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445" name="Google Shape;445;ga8fece8bd4_2_6"/>
          <p:cNvGraphicFramePr/>
          <p:nvPr/>
        </p:nvGraphicFramePr>
        <p:xfrm>
          <a:off x="1547812" y="4083050"/>
          <a:ext cx="6443625" cy="1854175"/>
        </p:xfrm>
        <a:graphic>
          <a:graphicData uri="http://schemas.openxmlformats.org/drawingml/2006/table">
            <a:tbl>
              <a:tblPr>
                <a:noFill/>
                <a:tableStyleId>{00123980-5E6C-417B-A254-41173A75388C}</a:tableStyleId>
              </a:tblPr>
              <a:tblGrid>
                <a:gridCol w="684200">
                  <a:extLst>
                    <a:ext uri="{9D8B030D-6E8A-4147-A177-3AD203B41FA5}">
                      <a16:colId xmlns:a16="http://schemas.microsoft.com/office/drawing/2014/main" val="20000"/>
                    </a:ext>
                  </a:extLst>
                </a:gridCol>
                <a:gridCol w="100805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00805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3714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Name</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Enrolled_in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DOB</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Division </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301</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Riya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AI</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22/03/1999</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454</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B1</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302</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Rohit</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ML</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21/01/2000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456</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B7</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Raman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DBMS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22/11/2000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Shweta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11/03/2001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B8</a:t>
                      </a:r>
                      <a:endParaRPr dirty="0"/>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
        <p:nvSpPr>
          <p:cNvPr id="446" name="Google Shape;446;ga8fece8bd4_2_6"/>
          <p:cNvSpPr txBox="1"/>
          <p:nvPr/>
        </p:nvSpPr>
        <p:spPr>
          <a:xfrm>
            <a:off x="3419475" y="36449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TABLE 1: students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ga8fece8bd4_2_17"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52" name="Google Shape;452;ga8fece8bd4_2_17" descr="C:\Users\parul\Desktop\Untitled-1.png"/>
          <p:cNvPicPr preferRelativeResize="0"/>
          <p:nvPr/>
        </p:nvPicPr>
        <p:blipFill rotWithShape="1">
          <a:blip r:embed="rId4">
            <a:alphaModFix/>
          </a:blip>
          <a:srcRect/>
          <a:stretch/>
        </p:blipFill>
        <p:spPr>
          <a:xfrm>
            <a:off x="1857375" y="3036643"/>
            <a:ext cx="5430837" cy="2803525"/>
          </a:xfrm>
          <a:prstGeom prst="rect">
            <a:avLst/>
          </a:prstGeom>
          <a:noFill/>
          <a:ln>
            <a:noFill/>
          </a:ln>
        </p:spPr>
      </p:pic>
      <p:sp>
        <p:nvSpPr>
          <p:cNvPr id="453" name="Google Shape;453;ga8fece8bd4_2_17"/>
          <p:cNvSpPr txBox="1"/>
          <p:nvPr/>
        </p:nvSpPr>
        <p:spPr>
          <a:xfrm>
            <a:off x="190500" y="2286000"/>
            <a:ext cx="87393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Consider the following given relational schema:</a:t>
            </a:r>
            <a:br>
              <a:rPr lang="en-US" sz="2000" b="0" i="0" u="none" dirty="0">
                <a:solidFill>
                  <a:schemeClr val="dk1"/>
                </a:solidFill>
                <a:latin typeface="Calibri"/>
                <a:ea typeface="Calibri"/>
                <a:cs typeface="Calibri"/>
                <a:sym typeface="Calibri"/>
              </a:rPr>
            </a:br>
            <a:r>
              <a:rPr lang="en-US" sz="2000" b="0" i="0" u="none" dirty="0">
                <a:solidFill>
                  <a:schemeClr val="dk1"/>
                </a:solidFill>
                <a:latin typeface="Calibri"/>
                <a:ea typeface="Calibri"/>
                <a:cs typeface="Calibri"/>
                <a:sym typeface="Calibri"/>
              </a:rPr>
              <a:t>student(</a:t>
            </a:r>
            <a:r>
              <a:rPr lang="en-US" sz="2000" b="0" i="0" u="sng" dirty="0" err="1">
                <a:solidFill>
                  <a:schemeClr val="dk1"/>
                </a:solidFill>
                <a:latin typeface="Calibri"/>
                <a:ea typeface="Calibri"/>
                <a:cs typeface="Calibri"/>
                <a:sym typeface="Calibri"/>
              </a:rPr>
              <a:t>S_id</a:t>
            </a:r>
            <a:r>
              <a:rPr lang="en-US" sz="2000" b="0" i="0" u="none" dirty="0">
                <a:solidFill>
                  <a:schemeClr val="dk1"/>
                </a:solidFill>
                <a:latin typeface="Calibri"/>
                <a:ea typeface="Calibri"/>
                <a:cs typeface="Calibri"/>
                <a:sym typeface="Calibri"/>
              </a:rPr>
              <a:t>, name, </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DOB, </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division)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lecturer(</a:t>
            </a:r>
            <a:r>
              <a:rPr lang="en-US" sz="2000" b="0" i="0" u="sng"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subject(</a:t>
            </a:r>
            <a:r>
              <a:rPr lang="en-US" sz="2000" b="0" i="0" u="none" dirty="0" err="1">
                <a:solidFill>
                  <a:schemeClr val="dk1"/>
                </a:solidFill>
                <a:latin typeface="Calibri"/>
                <a:ea typeface="Calibri"/>
                <a:cs typeface="Calibri"/>
                <a:sym typeface="Calibri"/>
              </a:rPr>
              <a:t>SUBJECT_</a:t>
            </a:r>
            <a:r>
              <a:rPr lang="en-US" sz="2000" b="0" i="0" u="sng" dirty="0" err="1">
                <a:solidFill>
                  <a:schemeClr val="dk1"/>
                </a:solidFill>
                <a:latin typeface="Calibri"/>
                <a:ea typeface="Calibri"/>
                <a:cs typeface="Calibri"/>
                <a:sym typeface="Calibri"/>
              </a:rPr>
              <a:t>code</a:t>
            </a:r>
            <a:r>
              <a:rPr lang="en-US" sz="2000" b="0" i="0" u="none" dirty="0">
                <a:solidFill>
                  <a:schemeClr val="dk1"/>
                </a:solidFill>
                <a:latin typeface="Calibri"/>
                <a:ea typeface="Calibri"/>
                <a:cs typeface="Calibri"/>
                <a:sym typeface="Calibri"/>
              </a:rPr>
              <a:t>, name, lecturer)</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454" name="Google Shape;454;ga8fece8bd4_2_17"/>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5" name="Google Shape;455;ga8fece8bd4_2_17"/>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56" name="Google Shape;456;ga8fece8bd4_2_17"/>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457" name="Google Shape;457;ga8fece8bd4_2_17"/>
          <p:cNvGraphicFramePr/>
          <p:nvPr>
            <p:extLst>
              <p:ext uri="{D42A27DB-BD31-4B8C-83A1-F6EECF244321}">
                <p14:modId xmlns:p14="http://schemas.microsoft.com/office/powerpoint/2010/main" val="2680428561"/>
              </p:ext>
            </p:extLst>
          </p:nvPr>
        </p:nvGraphicFramePr>
        <p:xfrm>
          <a:off x="1643176" y="3929024"/>
          <a:ext cx="6258178" cy="4297730"/>
        </p:xfrm>
        <a:graphic>
          <a:graphicData uri="http://schemas.openxmlformats.org/drawingml/2006/table">
            <a:tbl>
              <a:tblPr>
                <a:noFill/>
                <a:tableStyleId>{00123980-5E6C-417B-A254-41173A75388C}</a:tableStyleId>
              </a:tblPr>
              <a:tblGrid>
                <a:gridCol w="414164">
                  <a:extLst>
                    <a:ext uri="{9D8B030D-6E8A-4147-A177-3AD203B41FA5}">
                      <a16:colId xmlns:a16="http://schemas.microsoft.com/office/drawing/2014/main" val="20000"/>
                    </a:ext>
                  </a:extLst>
                </a:gridCol>
                <a:gridCol w="2297068">
                  <a:extLst>
                    <a:ext uri="{9D8B030D-6E8A-4147-A177-3AD203B41FA5}">
                      <a16:colId xmlns:a16="http://schemas.microsoft.com/office/drawing/2014/main" val="20001"/>
                    </a:ext>
                  </a:extLst>
                </a:gridCol>
                <a:gridCol w="3546946">
                  <a:extLst>
                    <a:ext uri="{9D8B030D-6E8A-4147-A177-3AD203B41FA5}">
                      <a16:colId xmlns:a16="http://schemas.microsoft.com/office/drawing/2014/main" val="20002"/>
                    </a:ext>
                  </a:extLst>
                </a:gridCol>
              </a:tblGrid>
              <a:tr h="485601">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dirty="0" err="1">
                          <a:solidFill>
                            <a:srgbClr val="FFFFFF"/>
                          </a:solidFill>
                          <a:latin typeface="Calibri"/>
                          <a:ea typeface="Calibri"/>
                          <a:cs typeface="Calibri"/>
                          <a:sym typeface="Calibri"/>
                        </a:rPr>
                        <a:t>L_name</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dirty="0" err="1">
                          <a:solidFill>
                            <a:srgbClr val="FFFFFF"/>
                          </a:solidFill>
                          <a:latin typeface="Calibri"/>
                          <a:ea typeface="Calibri"/>
                          <a:cs typeface="Calibri"/>
                          <a:sym typeface="Calibri"/>
                        </a:rPr>
                        <a:t>Subject_code</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08450">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454</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ABC</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03485</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508450">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XYZ</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03486</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508450">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ASD</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03567</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508450">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PQS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03566</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
        <p:nvSpPr>
          <p:cNvPr id="458" name="Google Shape;458;ga8fece8bd4_2_17"/>
          <p:cNvSpPr txBox="1"/>
          <p:nvPr/>
        </p:nvSpPr>
        <p:spPr>
          <a:xfrm>
            <a:off x="3419475" y="36449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TABLE 2: lecturer</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ga8fece8bd4_2_28"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64" name="Google Shape;464;ga8fece8bd4_2_28"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65" name="Google Shape;465;ga8fece8bd4_2_28"/>
          <p:cNvSpPr txBox="1"/>
          <p:nvPr/>
        </p:nvSpPr>
        <p:spPr>
          <a:xfrm>
            <a:off x="190500" y="2286000"/>
            <a:ext cx="87393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Consider the following given relational schema:</a:t>
            </a:r>
            <a:br>
              <a:rPr lang="en-US" sz="2000" b="0" i="0" u="none" dirty="0">
                <a:solidFill>
                  <a:schemeClr val="dk1"/>
                </a:solidFill>
                <a:latin typeface="Calibri"/>
                <a:ea typeface="Calibri"/>
                <a:cs typeface="Calibri"/>
                <a:sym typeface="Calibri"/>
              </a:rPr>
            </a:br>
            <a:r>
              <a:rPr lang="en-US" sz="2000" b="0" i="0" u="none" dirty="0">
                <a:solidFill>
                  <a:schemeClr val="dk1"/>
                </a:solidFill>
                <a:latin typeface="Calibri"/>
                <a:ea typeface="Calibri"/>
                <a:cs typeface="Calibri"/>
                <a:sym typeface="Calibri"/>
              </a:rPr>
              <a:t>student(</a:t>
            </a:r>
            <a:r>
              <a:rPr lang="en-US" sz="2000" b="0" i="0" u="sng" dirty="0" err="1">
                <a:solidFill>
                  <a:schemeClr val="dk1"/>
                </a:solidFill>
                <a:latin typeface="Calibri"/>
                <a:ea typeface="Calibri"/>
                <a:cs typeface="Calibri"/>
                <a:sym typeface="Calibri"/>
              </a:rPr>
              <a:t>S_id</a:t>
            </a:r>
            <a:r>
              <a:rPr lang="en-US" sz="2000" b="0" i="0" u="none" dirty="0">
                <a:solidFill>
                  <a:schemeClr val="dk1"/>
                </a:solidFill>
                <a:latin typeface="Calibri"/>
                <a:ea typeface="Calibri"/>
                <a:cs typeface="Calibri"/>
                <a:sym typeface="Calibri"/>
              </a:rPr>
              <a:t>, name, </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DOB, </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division)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lecturer(</a:t>
            </a:r>
            <a:r>
              <a:rPr lang="en-US" sz="2000" b="0" i="0" u="sng"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subject(</a:t>
            </a:r>
            <a:r>
              <a:rPr lang="en-US" sz="2000" b="0" i="0" u="sng" dirty="0">
                <a:solidFill>
                  <a:schemeClr val="dk1"/>
                </a:solidFill>
                <a:latin typeface="Calibri"/>
                <a:ea typeface="Calibri"/>
                <a:cs typeface="Calibri"/>
                <a:sym typeface="Calibri"/>
              </a:rPr>
              <a:t>code</a:t>
            </a:r>
            <a:r>
              <a:rPr lang="en-US" sz="2000" b="0" i="0" u="none" dirty="0">
                <a:solidFill>
                  <a:schemeClr val="dk1"/>
                </a:solidFill>
                <a:latin typeface="Calibri"/>
                <a:ea typeface="Calibri"/>
                <a:cs typeface="Calibri"/>
                <a:sym typeface="Calibri"/>
              </a:rPr>
              <a:t>, name, lecturer)</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466" name="Google Shape;466;ga8fece8bd4_2_28"/>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7" name="Google Shape;467;ga8fece8bd4_2_28"/>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68" name="Google Shape;468;ga8fece8bd4_2_28"/>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469" name="Google Shape;469;ga8fece8bd4_2_28"/>
          <p:cNvGraphicFramePr/>
          <p:nvPr/>
        </p:nvGraphicFramePr>
        <p:xfrm>
          <a:off x="2873375" y="4094162"/>
          <a:ext cx="3373400" cy="1854175"/>
        </p:xfrm>
        <a:graphic>
          <a:graphicData uri="http://schemas.openxmlformats.org/drawingml/2006/table">
            <a:tbl>
              <a:tblPr>
                <a:noFill/>
                <a:tableStyleId>{00123980-5E6C-417B-A254-41173A75388C}</a:tableStyleId>
              </a:tblPr>
              <a:tblGrid>
                <a:gridCol w="1008050">
                  <a:extLst>
                    <a:ext uri="{9D8B030D-6E8A-4147-A177-3AD203B41FA5}">
                      <a16:colId xmlns:a16="http://schemas.microsoft.com/office/drawing/2014/main" val="20000"/>
                    </a:ext>
                  </a:extLst>
                </a:gridCol>
                <a:gridCol w="1008050">
                  <a:extLst>
                    <a:ext uri="{9D8B030D-6E8A-4147-A177-3AD203B41FA5}">
                      <a16:colId xmlns:a16="http://schemas.microsoft.com/office/drawing/2014/main" val="20001"/>
                    </a:ext>
                  </a:extLst>
                </a:gridCol>
                <a:gridCol w="13573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code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Name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Lecturer </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AI</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ML</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03567</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DBMS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OS</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dirty="0">
                          <a:solidFill>
                            <a:srgbClr val="000000"/>
                          </a:solidFill>
                          <a:latin typeface="Calibri"/>
                          <a:ea typeface="Calibri"/>
                          <a:cs typeface="Calibri"/>
                          <a:sym typeface="Calibri"/>
                        </a:rPr>
                        <a:t>563</a:t>
                      </a:r>
                      <a:endParaRPr dirty="0"/>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
        <p:nvSpPr>
          <p:cNvPr id="470" name="Google Shape;470;ga8fece8bd4_2_28"/>
          <p:cNvSpPr txBox="1"/>
          <p:nvPr/>
        </p:nvSpPr>
        <p:spPr>
          <a:xfrm>
            <a:off x="3419475" y="36449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3: subject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ga8fece8bd4_2_39"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76" name="Google Shape;476;ga8fece8bd4_2_39"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77" name="Google Shape;477;ga8fece8bd4_2_39"/>
          <p:cNvSpPr txBox="1"/>
          <p:nvPr/>
        </p:nvSpPr>
        <p:spPr>
          <a:xfrm>
            <a:off x="190500" y="2286000"/>
            <a:ext cx="8739300" cy="532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tables.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student enrolled in subject AI.</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S_id</a:t>
            </a:r>
            <a:r>
              <a:rPr lang="en-US" sz="2000" b="0" i="0" u="none" baseline="-25000" dirty="0">
                <a:solidFill>
                  <a:schemeClr val="dk1"/>
                </a:solidFill>
                <a:latin typeface="Arial"/>
                <a:ea typeface="Arial"/>
                <a:cs typeface="Arial"/>
                <a:sym typeface="Arial"/>
              </a:rPr>
              <a:t> </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AI </a:t>
            </a:r>
            <a:r>
              <a:rPr lang="en-US" sz="2000" b="0" i="0" u="none" dirty="0">
                <a:solidFill>
                  <a:schemeClr val="dk1"/>
                </a:solidFill>
                <a:latin typeface="Arial"/>
                <a:ea typeface="Arial"/>
                <a:cs typeface="Arial"/>
                <a:sym typeface="Arial"/>
              </a:rPr>
              <a:t>(students))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Who is the FR of student id 302.</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FR_id</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S_id</a:t>
            </a:r>
            <a:r>
              <a:rPr lang="en-US" sz="2000" b="0" i="0" u="none" baseline="-25000" dirty="0">
                <a:solidFill>
                  <a:schemeClr val="dk1"/>
                </a:solidFill>
                <a:latin typeface="Arial"/>
                <a:ea typeface="Arial"/>
                <a:cs typeface="Arial"/>
                <a:sym typeface="Arial"/>
              </a:rPr>
              <a:t> = 302 </a:t>
            </a:r>
            <a:r>
              <a:rPr lang="en-US" sz="2000" b="0" i="0" u="none" dirty="0">
                <a:solidFill>
                  <a:schemeClr val="dk1"/>
                </a:solidFill>
                <a:latin typeface="Arial"/>
                <a:ea typeface="Arial"/>
                <a:cs typeface="Arial"/>
                <a:sym typeface="Arial"/>
              </a:rPr>
              <a:t>(students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the students enrolled in subject AI but no</a:t>
            </a:r>
            <a:r>
              <a:rPr lang="en-US" sz="2000" dirty="0">
                <a:solidFill>
                  <a:schemeClr val="dk1"/>
                </a:solidFill>
                <a:latin typeface="Calibri"/>
                <a:ea typeface="Calibri"/>
                <a:cs typeface="Calibri"/>
                <a:sym typeface="Calibri"/>
              </a:rPr>
              <a:t>t in</a:t>
            </a:r>
            <a:r>
              <a:rPr lang="en-US" sz="2000" b="0" i="0" u="none" dirty="0">
                <a:solidFill>
                  <a:schemeClr val="dk1"/>
                </a:solidFill>
                <a:latin typeface="Calibri"/>
                <a:ea typeface="Calibri"/>
                <a:cs typeface="Calibri"/>
                <a:sym typeface="Calibri"/>
              </a:rPr>
              <a:t> ML.</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name</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AI </a:t>
            </a:r>
            <a:r>
              <a:rPr lang="en-US" sz="2000" b="0" i="0" u="none" dirty="0">
                <a:solidFill>
                  <a:schemeClr val="dk1"/>
                </a:solidFill>
                <a:latin typeface="Arial"/>
                <a:ea typeface="Arial"/>
                <a:cs typeface="Arial"/>
                <a:sym typeface="Arial"/>
              </a:rPr>
              <a:t>(students)) </a:t>
            </a:r>
            <a:r>
              <a:rPr lang="en-US" sz="2000" b="1"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name</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ML </a:t>
            </a:r>
            <a:r>
              <a:rPr lang="en-US" sz="2000" b="0" i="0" u="none" dirty="0">
                <a:solidFill>
                  <a:schemeClr val="dk1"/>
                </a:solidFill>
                <a:latin typeface="Arial"/>
                <a:ea typeface="Arial"/>
                <a:cs typeface="Arial"/>
                <a:sym typeface="Arial"/>
              </a:rPr>
              <a:t>(students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the faculties who take AI or ML.</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L_name</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AI </a:t>
            </a:r>
            <a:r>
              <a:rPr lang="en-US" sz="2000" b="0" i="0" u="none" dirty="0">
                <a:solidFill>
                  <a:schemeClr val="dk1"/>
                </a:solidFill>
                <a:latin typeface="Arial"/>
                <a:ea typeface="Arial"/>
                <a:cs typeface="Arial"/>
                <a:sym typeface="Arial"/>
              </a:rPr>
              <a:t>(students)) </a:t>
            </a:r>
            <a:r>
              <a:rPr lang="en-US" sz="2000" b="1" i="0" u="none" dirty="0">
                <a:solidFill>
                  <a:schemeClr val="dk1"/>
                </a:solidFill>
                <a:latin typeface="Arial"/>
                <a:ea typeface="Arial"/>
                <a:cs typeface="Arial"/>
                <a:sym typeface="Arial"/>
              </a:rPr>
              <a:t>ꓴ </a:t>
            </a:r>
            <a:r>
              <a:rPr lang="en-US" sz="2000" b="0" i="0" u="none" dirty="0" err="1">
                <a:solidFill>
                  <a:schemeClr val="dk1"/>
                </a:solidFill>
                <a:latin typeface="Arial"/>
                <a:ea typeface="Arial"/>
                <a:cs typeface="Arial"/>
                <a:sym typeface="Arial"/>
              </a:rPr>
              <a:t>Π</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l_</a:t>
            </a:r>
            <a:r>
              <a:rPr lang="en-US" sz="2000" b="0" i="0" u="none" baseline="-25000" dirty="0" err="1">
                <a:solidFill>
                  <a:schemeClr val="dk1"/>
                </a:solidFill>
                <a:latin typeface="Arial"/>
                <a:ea typeface="Arial"/>
                <a:cs typeface="Arial"/>
                <a:sym typeface="Arial"/>
              </a:rPr>
              <a:t>name</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ML </a:t>
            </a:r>
            <a:r>
              <a:rPr lang="en-US" sz="2000" b="0" i="0" u="none" dirty="0">
                <a:solidFill>
                  <a:schemeClr val="dk1"/>
                </a:solidFill>
                <a:latin typeface="Arial"/>
                <a:ea typeface="Arial"/>
                <a:cs typeface="Arial"/>
                <a:sym typeface="Arial"/>
              </a:rPr>
              <a:t>(students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478" name="Google Shape;478;ga8fece8bd4_2_39"/>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9" name="Google Shape;479;ga8fece8bd4_2_39"/>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80" name="Google Shape;480;ga8fece8bd4_2_39"/>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ga8fece8bd4_2_48"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86" name="Google Shape;486;ga8fece8bd4_2_48"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87" name="Google Shape;487;ga8fece8bd4_2_48"/>
          <p:cNvSpPr txBox="1"/>
          <p:nvPr/>
        </p:nvSpPr>
        <p:spPr>
          <a:xfrm>
            <a:off x="190500" y="2286000"/>
            <a:ext cx="8739300" cy="532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tables.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the student with their FR having division B7.</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name,L_name</a:t>
            </a:r>
            <a:r>
              <a:rPr lang="en-US" sz="2000" b="0" i="0" u="none" baseline="-25000" dirty="0">
                <a:solidFill>
                  <a:schemeClr val="dk1"/>
                </a:solidFill>
                <a:latin typeface="Arial"/>
                <a:ea typeface="Arial"/>
                <a:cs typeface="Arial"/>
                <a:sym typeface="Arial"/>
              </a:rPr>
              <a:t> </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a:solidFill>
                  <a:schemeClr val="dk1"/>
                </a:solidFill>
                <a:latin typeface="Arial"/>
                <a:ea typeface="Arial"/>
                <a:cs typeface="Arial"/>
                <a:sym typeface="Arial"/>
              </a:rPr>
              <a:t>division = B7 </a:t>
            </a:r>
            <a:r>
              <a:rPr lang="en-US" sz="2000" b="0" i="0" u="none" dirty="0">
                <a:solidFill>
                  <a:schemeClr val="dk1"/>
                </a:solidFill>
                <a:latin typeface="Arial"/>
                <a:ea typeface="Arial"/>
                <a:cs typeface="Arial"/>
                <a:sym typeface="Arial"/>
              </a:rPr>
              <a:t>(students     lecturer))</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Rename table lecturer to faculty.</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baseline="-25000" dirty="0">
                <a:solidFill>
                  <a:schemeClr val="dk1"/>
                </a:solidFill>
                <a:latin typeface="Calibri"/>
                <a:ea typeface="Calibri"/>
                <a:cs typeface="Calibri"/>
                <a:sym typeface="Calibri"/>
              </a:rPr>
              <a:t>faculty</a:t>
            </a:r>
            <a:r>
              <a:rPr lang="en-US" sz="2000" b="0" i="0" u="none" dirty="0">
                <a:solidFill>
                  <a:schemeClr val="dk1"/>
                </a:solidFill>
                <a:latin typeface="Calibri"/>
                <a:ea typeface="Calibri"/>
                <a:cs typeface="Calibri"/>
                <a:sym typeface="Calibri"/>
              </a:rPr>
              <a:t> (lecturer)</a:t>
            </a:r>
            <a:endParaRPr dirty="0"/>
          </a:p>
          <a:p>
            <a:pPr lvl="0">
              <a:buClr>
                <a:schemeClr val="dk1"/>
              </a:buClr>
              <a:buSzPts val="2000"/>
            </a:pPr>
            <a:r>
              <a:rPr lang="en-US" sz="2000" dirty="0" err="1">
                <a:solidFill>
                  <a:schemeClr val="dk1"/>
                </a:solidFill>
                <a:latin typeface="Calibri"/>
                <a:ea typeface="Calibri"/>
                <a:cs typeface="Calibri"/>
                <a:sym typeface="Calibri"/>
              </a:rPr>
              <a:t>ρ</a:t>
            </a: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lecturer who is teaching OS and rename it to XYZ.</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ρ</a:t>
            </a:r>
            <a:r>
              <a:rPr lang="en-US" sz="2000" b="0" i="0" u="none" dirty="0">
                <a:solidFill>
                  <a:schemeClr val="dk1"/>
                </a:solidFill>
                <a:latin typeface="Calibri"/>
                <a:ea typeface="Calibri"/>
                <a:cs typeface="Calibri"/>
                <a:sym typeface="Calibri"/>
              </a:rPr>
              <a:t> </a:t>
            </a:r>
            <a:r>
              <a:rPr lang="en-US" sz="2000" b="0" i="0" u="none" baseline="-25000" dirty="0">
                <a:solidFill>
                  <a:schemeClr val="dk1"/>
                </a:solidFill>
                <a:latin typeface="Calibri"/>
                <a:ea typeface="Calibri"/>
                <a:cs typeface="Calibri"/>
                <a:sym typeface="Calibri"/>
              </a:rPr>
              <a:t>XYZ</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 OS </a:t>
            </a:r>
            <a:r>
              <a:rPr lang="en-US" sz="2000" b="0" i="0" u="none" dirty="0">
                <a:solidFill>
                  <a:schemeClr val="dk1"/>
                </a:solidFill>
                <a:latin typeface="Arial"/>
                <a:ea typeface="Arial"/>
                <a:cs typeface="Arial"/>
                <a:sym typeface="Arial"/>
              </a:rPr>
              <a:t>(lecturer      subject))</a:t>
            </a:r>
            <a:r>
              <a:rPr lang="en-US" sz="2000" b="0" i="0" u="none" dirty="0">
                <a:solidFill>
                  <a:schemeClr val="dk1"/>
                </a:solidFill>
                <a:latin typeface="Calibri"/>
                <a:ea typeface="Calibri"/>
                <a:cs typeface="Calibri"/>
                <a:sym typeface="Calibri"/>
              </a:rPr>
              <a:t>)</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Select faculty id who is FR of Division B7.</a:t>
            </a:r>
            <a:endParaRPr dirty="0"/>
          </a:p>
          <a:p>
            <a:pPr marL="457200" marR="0" lvl="1" indent="0" algn="l" rtl="0">
              <a:lnSpc>
                <a:spcPct val="100000"/>
              </a:lnSpc>
              <a:spcBef>
                <a:spcPts val="0"/>
              </a:spcBef>
              <a:spcAft>
                <a:spcPts val="0"/>
              </a:spcAft>
              <a:buClr>
                <a:schemeClr val="dk1"/>
              </a:buClr>
              <a:buSzPts val="2000"/>
              <a:buFont typeface="Calibri"/>
              <a:buNone/>
            </a:pP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Arial"/>
                <a:ea typeface="Arial"/>
                <a:cs typeface="Arial"/>
                <a:sym typeface="Arial"/>
              </a:rPr>
              <a:t>Π</a:t>
            </a:r>
            <a:r>
              <a:rPr lang="en-US" sz="2000" b="0" i="0" u="none" strike="noStrike" cap="none" dirty="0">
                <a:solidFill>
                  <a:schemeClr val="dk1"/>
                </a:solidFill>
                <a:latin typeface="Arial"/>
                <a:ea typeface="Arial"/>
                <a:cs typeface="Arial"/>
                <a:sym typeface="Arial"/>
              </a:rPr>
              <a:t> </a:t>
            </a:r>
            <a:r>
              <a:rPr lang="en-US" sz="2000" b="0" i="0" u="none" strike="noStrike" cap="none" baseline="-25000" dirty="0" err="1">
                <a:solidFill>
                  <a:schemeClr val="dk1"/>
                </a:solidFill>
                <a:latin typeface="Arial"/>
                <a:ea typeface="Arial"/>
                <a:cs typeface="Arial"/>
                <a:sym typeface="Arial"/>
              </a:rPr>
              <a:t>L_id</a:t>
            </a:r>
            <a:r>
              <a:rPr lang="en-US" sz="2000" b="0" i="0" u="none" strike="noStrike" cap="none" baseline="-25000" dirty="0">
                <a:solidFill>
                  <a:schemeClr val="dk1"/>
                </a:solidFill>
                <a:latin typeface="Arial"/>
                <a:ea typeface="Arial"/>
                <a:cs typeface="Arial"/>
                <a:sym typeface="Arial"/>
              </a:rPr>
              <a:t> </a:t>
            </a:r>
            <a:r>
              <a:rPr lang="en-US" sz="2000" b="0" i="0" u="none" strike="noStrike" cap="none" dirty="0">
                <a:solidFill>
                  <a:schemeClr val="dk1"/>
                </a:solidFill>
                <a:latin typeface="Arial"/>
                <a:ea typeface="Arial"/>
                <a:cs typeface="Arial"/>
                <a:sym typeface="Arial"/>
              </a:rPr>
              <a:t>(</a:t>
            </a:r>
            <a:r>
              <a:rPr lang="en-US" sz="2000" b="0" i="0" u="none" strike="noStrike" cap="none" dirty="0" err="1">
                <a:solidFill>
                  <a:schemeClr val="dk1"/>
                </a:solidFill>
                <a:latin typeface="Arial"/>
                <a:ea typeface="Arial"/>
                <a:cs typeface="Arial"/>
                <a:sym typeface="Arial"/>
              </a:rPr>
              <a:t>σ</a:t>
            </a:r>
            <a:r>
              <a:rPr lang="en-US" sz="2000" b="0" i="0" u="none" strike="noStrike" cap="none" dirty="0">
                <a:solidFill>
                  <a:schemeClr val="dk1"/>
                </a:solidFill>
                <a:latin typeface="Arial"/>
                <a:ea typeface="Arial"/>
                <a:cs typeface="Arial"/>
                <a:sym typeface="Arial"/>
              </a:rPr>
              <a:t> </a:t>
            </a:r>
            <a:r>
              <a:rPr lang="en-US" sz="2000" b="0" i="0" u="none" strike="noStrike" cap="none" baseline="-25000" dirty="0">
                <a:solidFill>
                  <a:schemeClr val="dk1"/>
                </a:solidFill>
                <a:latin typeface="Arial"/>
                <a:ea typeface="Arial"/>
                <a:cs typeface="Arial"/>
                <a:sym typeface="Arial"/>
              </a:rPr>
              <a:t>division = B7 </a:t>
            </a:r>
            <a:r>
              <a:rPr lang="en-US" sz="2000" b="0" i="0" u="none" strike="noStrike" cap="none" dirty="0">
                <a:solidFill>
                  <a:schemeClr val="dk1"/>
                </a:solidFill>
                <a:latin typeface="Arial"/>
                <a:ea typeface="Arial"/>
                <a:cs typeface="Arial"/>
                <a:sym typeface="Arial"/>
              </a:rPr>
              <a:t>(students      lecturer))</a:t>
            </a:r>
            <a:endParaRPr dirty="0"/>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Noto Sans Symbols"/>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488" name="Google Shape;488;ga8fece8bd4_2_48"/>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9" name="Google Shape;489;ga8fece8bd4_2_48"/>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90" name="Google Shape;490;ga8fece8bd4_2_48"/>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1" name="Google Shape;491;ga8fece8bd4_2_48"/>
          <p:cNvSpPr/>
          <p:nvPr/>
        </p:nvSpPr>
        <p:spPr>
          <a:xfrm rot="5400000">
            <a:off x="5061743" y="3283743"/>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2" name="Google Shape;492;ga8fece8bd4_2_48"/>
          <p:cNvSpPr/>
          <p:nvPr/>
        </p:nvSpPr>
        <p:spPr>
          <a:xfrm rot="5400000">
            <a:off x="4298950" y="6064250"/>
            <a:ext cx="152400"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3" name="Google Shape;493;ga8fece8bd4_2_48"/>
          <p:cNvSpPr/>
          <p:nvPr/>
        </p:nvSpPr>
        <p:spPr>
          <a:xfrm rot="5400000">
            <a:off x="5152230" y="5124451"/>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ga8fece8bd4_2_6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99" name="Google Shape;499;ga8fece8bd4_2_6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00" name="Google Shape;500;ga8fece8bd4_2_60"/>
          <p:cNvSpPr txBox="1"/>
          <p:nvPr/>
        </p:nvSpPr>
        <p:spPr>
          <a:xfrm>
            <a:off x="190500" y="2286000"/>
            <a:ext cx="8739300" cy="317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tables.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the subject taken by faculty ABC.</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dirty="0">
                <a:solidFill>
                  <a:schemeClr val="dk1"/>
                </a:solidFill>
                <a:latin typeface="Arial"/>
                <a:ea typeface="Arial"/>
                <a:cs typeface="Arial"/>
                <a:sym typeface="Arial"/>
              </a:rPr>
              <a:t> </a:t>
            </a:r>
            <a:r>
              <a:rPr lang="en-US" sz="2000" b="0" i="0" u="none" baseline="-25000" dirty="0">
                <a:solidFill>
                  <a:schemeClr val="dk1"/>
                </a:solidFill>
                <a:latin typeface="Arial"/>
                <a:ea typeface="Arial"/>
                <a:cs typeface="Arial"/>
                <a:sym typeface="Arial"/>
              </a:rPr>
              <a:t>name </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 ABC </a:t>
            </a:r>
            <a:r>
              <a:rPr lang="en-US" sz="2000" b="0" i="0" u="none" dirty="0">
                <a:solidFill>
                  <a:schemeClr val="dk1"/>
                </a:solidFill>
                <a:latin typeface="Arial"/>
                <a:ea typeface="Arial"/>
                <a:cs typeface="Arial"/>
                <a:sym typeface="Arial"/>
              </a:rPr>
              <a:t>(lecturer      subject))</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lecturer with subject taken by them and rename it to PQS.</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ρ</a:t>
            </a:r>
            <a:r>
              <a:rPr lang="en-US" sz="2000" b="0" i="0" u="none" dirty="0">
                <a:solidFill>
                  <a:schemeClr val="dk1"/>
                </a:solidFill>
                <a:latin typeface="Calibri"/>
                <a:ea typeface="Calibri"/>
                <a:cs typeface="Calibri"/>
                <a:sym typeface="Calibri"/>
              </a:rPr>
              <a:t> </a:t>
            </a:r>
            <a:r>
              <a:rPr lang="en-US" sz="2000" b="0" i="0" u="none" baseline="-25000" dirty="0">
                <a:solidFill>
                  <a:schemeClr val="dk1"/>
                </a:solidFill>
                <a:latin typeface="Calibri"/>
                <a:ea typeface="Calibri"/>
                <a:cs typeface="Calibri"/>
                <a:sym typeface="Calibri"/>
              </a:rPr>
              <a:t>PQS</a:t>
            </a:r>
            <a:r>
              <a:rPr lang="en-US" sz="2000" b="0" i="0" u="none" dirty="0">
                <a:solidFill>
                  <a:schemeClr val="dk1"/>
                </a:solidFill>
                <a:latin typeface="Calibri"/>
                <a:ea typeface="Calibri"/>
                <a:cs typeface="Calibri"/>
                <a:sym typeface="Calibri"/>
              </a:rPr>
              <a:t>(</a:t>
            </a:r>
            <a:r>
              <a:rPr lang="en-US" sz="2000" b="0" i="0" u="none" dirty="0" err="1">
                <a:solidFill>
                  <a:schemeClr val="dk1"/>
                </a:solidFill>
                <a:latin typeface="Arial"/>
                <a:ea typeface="Arial"/>
                <a:cs typeface="Arial"/>
                <a:sym typeface="Arial"/>
              </a:rPr>
              <a:t>Π</a:t>
            </a:r>
            <a:r>
              <a:rPr lang="en-US" sz="2000" b="0" i="0" u="none"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name </a:t>
            </a:r>
            <a:r>
              <a:rPr lang="en-US" sz="2000" b="0" i="0" u="none" dirty="0">
                <a:solidFill>
                  <a:schemeClr val="dk1"/>
                </a:solidFill>
                <a:latin typeface="Arial"/>
                <a:ea typeface="Arial"/>
                <a:cs typeface="Arial"/>
                <a:sym typeface="Arial"/>
              </a:rPr>
              <a:t>(</a:t>
            </a:r>
            <a:r>
              <a:rPr lang="en-US" sz="2000" b="0" i="0" u="none" dirty="0" err="1">
                <a:solidFill>
                  <a:schemeClr val="dk1"/>
                </a:solidFill>
                <a:latin typeface="Arial"/>
                <a:ea typeface="Arial"/>
                <a:cs typeface="Arial"/>
                <a:sym typeface="Arial"/>
              </a:rPr>
              <a:t>σ</a:t>
            </a:r>
            <a:r>
              <a:rPr lang="en-US" sz="2000" b="0" i="0" u="none" dirty="0">
                <a:solidFill>
                  <a:schemeClr val="dk1"/>
                </a:solidFill>
                <a:latin typeface="Arial"/>
                <a:ea typeface="Arial"/>
                <a:cs typeface="Arial"/>
                <a:sym typeface="Arial"/>
              </a:rPr>
              <a:t> </a:t>
            </a:r>
            <a:r>
              <a:rPr lang="en-US" sz="2000" b="0" i="0" u="none" baseline="-25000"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 ABC </a:t>
            </a:r>
            <a:r>
              <a:rPr lang="en-US" sz="2000" b="0" i="0" u="none" dirty="0">
                <a:solidFill>
                  <a:schemeClr val="dk1"/>
                </a:solidFill>
                <a:latin typeface="Arial"/>
                <a:ea typeface="Arial"/>
                <a:cs typeface="Arial"/>
                <a:sym typeface="Arial"/>
              </a:rPr>
              <a:t>(lecturer      subject)))</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Noto Sans Symbols"/>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501" name="Google Shape;501;ga8fece8bd4_2_6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2" name="Google Shape;502;ga8fece8bd4_2_6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503" name="Google Shape;503;ga8fece8bd4_2_6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4" name="Google Shape;504;ga8fece8bd4_2_60"/>
          <p:cNvSpPr/>
          <p:nvPr/>
        </p:nvSpPr>
        <p:spPr>
          <a:xfrm rot="5400000">
            <a:off x="4545806" y="3283743"/>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5" name="Google Shape;505;ga8fece8bd4_2_60"/>
          <p:cNvSpPr/>
          <p:nvPr/>
        </p:nvSpPr>
        <p:spPr>
          <a:xfrm rot="5400000">
            <a:off x="5811043" y="4206081"/>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ga8fece8bd4_2_71"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11" name="Google Shape;511;ga8fece8bd4_2_71"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12" name="Google Shape;512;ga8fece8bd4_2_71"/>
          <p:cNvSpPr txBox="1"/>
          <p:nvPr/>
        </p:nvSpPr>
        <p:spPr>
          <a:xfrm>
            <a:off x="190500" y="2286000"/>
            <a:ext cx="8739300" cy="440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Consider the following given relational schema:</a:t>
            </a:r>
            <a:br>
              <a:rPr lang="en-US" sz="2000" b="0" i="0" u="none" dirty="0">
                <a:solidFill>
                  <a:schemeClr val="dk1"/>
                </a:solidFill>
                <a:latin typeface="Calibri"/>
                <a:ea typeface="Calibri"/>
                <a:cs typeface="Calibri"/>
                <a:sym typeface="Calibri"/>
              </a:rPr>
            </a:br>
            <a:r>
              <a:rPr lang="en-US" sz="2000" b="0" i="0" u="none" dirty="0">
                <a:solidFill>
                  <a:schemeClr val="dk1"/>
                </a:solidFill>
                <a:latin typeface="Calibri"/>
                <a:ea typeface="Calibri"/>
                <a:cs typeface="Calibri"/>
                <a:sym typeface="Calibri"/>
              </a:rPr>
              <a:t>student(</a:t>
            </a:r>
            <a:r>
              <a:rPr lang="en-US" sz="2000" b="0" i="0" u="sng" dirty="0" err="1">
                <a:solidFill>
                  <a:schemeClr val="dk1"/>
                </a:solidFill>
                <a:latin typeface="Calibri"/>
                <a:ea typeface="Calibri"/>
                <a:cs typeface="Calibri"/>
                <a:sym typeface="Calibri"/>
              </a:rPr>
              <a:t>S_id</a:t>
            </a:r>
            <a:r>
              <a:rPr lang="en-US" sz="2000" b="0" i="0" u="none" dirty="0">
                <a:solidFill>
                  <a:schemeClr val="dk1"/>
                </a:solidFill>
                <a:latin typeface="Calibri"/>
                <a:ea typeface="Calibri"/>
                <a:cs typeface="Calibri"/>
                <a:sym typeface="Calibri"/>
              </a:rPr>
              <a:t>, name, </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DOB, </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division)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lecturer(</a:t>
            </a:r>
            <a:r>
              <a:rPr lang="en-US" sz="2000" b="0" i="0" u="sng"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subject(</a:t>
            </a:r>
            <a:r>
              <a:rPr lang="en-US" sz="2000" b="0" i="0" u="sng" dirty="0">
                <a:solidFill>
                  <a:schemeClr val="dk1"/>
                </a:solidFill>
                <a:latin typeface="Calibri"/>
                <a:ea typeface="Calibri"/>
                <a:cs typeface="Calibri"/>
                <a:sym typeface="Calibri"/>
              </a:rPr>
              <a:t>code</a:t>
            </a:r>
            <a:r>
              <a:rPr lang="en-US" sz="2000" b="0" i="0" u="none" dirty="0">
                <a:solidFill>
                  <a:schemeClr val="dk1"/>
                </a:solidFill>
                <a:latin typeface="Calibri"/>
                <a:ea typeface="Calibri"/>
                <a:cs typeface="Calibri"/>
                <a:sym typeface="Calibri"/>
              </a:rPr>
              <a:t>, name, lecturer)</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schema: (Solve using Tuple calculus)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Give student details whose DOB is greater than 21/03/2000.</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 t | t </a:t>
            </a:r>
            <a:r>
              <a:rPr lang="en-US" sz="2000" b="0" i="0" u="none" dirty="0" err="1">
                <a:solidFill>
                  <a:schemeClr val="dk1"/>
                </a:solidFill>
                <a:latin typeface="Calibri"/>
                <a:ea typeface="Calibri"/>
                <a:cs typeface="Calibri"/>
                <a:sym typeface="Calibri"/>
              </a:rPr>
              <a:t>Ɛ</a:t>
            </a:r>
            <a:r>
              <a:rPr lang="en-US" sz="2000" b="0" i="0" u="none" dirty="0">
                <a:solidFill>
                  <a:schemeClr val="dk1"/>
                </a:solidFill>
                <a:latin typeface="Calibri"/>
                <a:ea typeface="Calibri"/>
                <a:cs typeface="Calibri"/>
                <a:sym typeface="Calibri"/>
              </a:rPr>
              <a:t> students ^ t[DOB] &gt; 21/03/2000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the student enrolled in AI and taught by ABC lecturer.</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 t | </a:t>
            </a:r>
            <a:r>
              <a:rPr lang="en-US" sz="2000" b="0" i="0" u="none" dirty="0" err="1">
                <a:solidFill>
                  <a:schemeClr val="dk1"/>
                </a:solidFill>
                <a:latin typeface="Calibri"/>
                <a:ea typeface="Calibri"/>
                <a:cs typeface="Calibri"/>
                <a:sym typeface="Calibri"/>
              </a:rPr>
              <a:t>Ǝ</a:t>
            </a:r>
            <a:r>
              <a:rPr lang="en-US" sz="2000" b="0" i="0" u="none" dirty="0">
                <a:solidFill>
                  <a:schemeClr val="dk1"/>
                </a:solidFill>
                <a:latin typeface="Calibri"/>
                <a:ea typeface="Calibri"/>
                <a:cs typeface="Calibri"/>
                <a:sym typeface="Calibri"/>
              </a:rPr>
              <a:t> s </a:t>
            </a:r>
            <a:r>
              <a:rPr lang="en-US" sz="2000" b="0" i="0" u="none" dirty="0" err="1">
                <a:solidFill>
                  <a:schemeClr val="dk1"/>
                </a:solidFill>
                <a:latin typeface="Calibri"/>
                <a:ea typeface="Calibri"/>
                <a:cs typeface="Calibri"/>
                <a:sym typeface="Calibri"/>
              </a:rPr>
              <a:t>Ɛ</a:t>
            </a:r>
            <a:r>
              <a:rPr lang="en-US" sz="2000" b="0" i="0" u="none" dirty="0">
                <a:solidFill>
                  <a:schemeClr val="dk1"/>
                </a:solidFill>
                <a:latin typeface="Calibri"/>
                <a:ea typeface="Calibri"/>
                <a:cs typeface="Calibri"/>
                <a:sym typeface="Calibri"/>
              </a:rPr>
              <a:t> students(t[</a:t>
            </a:r>
            <a:r>
              <a:rPr lang="en-US" sz="2000"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 s[</a:t>
            </a:r>
            <a:r>
              <a:rPr lang="en-US" sz="2000" dirty="0">
                <a:solidFill>
                  <a:schemeClr val="dk1"/>
                </a:solidFill>
                <a:latin typeface="Calibri"/>
                <a:ea typeface="Calibri"/>
                <a:cs typeface="Calibri"/>
                <a:sym typeface="Calibri"/>
              </a:rPr>
              <a:t>AI</a:t>
            </a:r>
            <a:r>
              <a:rPr lang="en-US" sz="2000" b="0" i="0" u="none" dirty="0">
                <a:solidFill>
                  <a:schemeClr val="dk1"/>
                </a:solidFill>
                <a:latin typeface="Calibri"/>
                <a:ea typeface="Calibri"/>
                <a:cs typeface="Calibri"/>
                <a:sym typeface="Calibri"/>
              </a:rPr>
              <a:t>] ^ t[</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 ABC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513" name="Google Shape;513;ga8fece8bd4_2_71"/>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4" name="Google Shape;514;ga8fece8bd4_2_71"/>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Tuple Calculus Queries</a:t>
            </a:r>
            <a:endParaRPr/>
          </a:p>
        </p:txBody>
      </p:sp>
      <p:sp>
        <p:nvSpPr>
          <p:cNvPr id="515" name="Google Shape;515;ga8fece8bd4_2_71"/>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ga8fece8bd4_2_8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21" name="Google Shape;521;ga8fece8bd4_2_8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22" name="Google Shape;522;ga8fece8bd4_2_80"/>
          <p:cNvSpPr txBox="1"/>
          <p:nvPr/>
        </p:nvSpPr>
        <p:spPr>
          <a:xfrm>
            <a:off x="190500" y="2286000"/>
            <a:ext cx="8739300" cy="3478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schema: (Solve using Tuple calculus)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Find the lecturer who is FR of division B10</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 t | t </a:t>
            </a:r>
            <a:r>
              <a:rPr lang="en-US" sz="2000" b="0" i="0" u="none" dirty="0" err="1">
                <a:solidFill>
                  <a:schemeClr val="dk1"/>
                </a:solidFill>
                <a:latin typeface="Calibri"/>
                <a:ea typeface="Calibri"/>
                <a:cs typeface="Calibri"/>
                <a:sym typeface="Calibri"/>
              </a:rPr>
              <a:t>Ɛ</a:t>
            </a:r>
            <a:r>
              <a:rPr lang="en-US" sz="2000" b="0" i="0" u="none" dirty="0">
                <a:solidFill>
                  <a:schemeClr val="dk1"/>
                </a:solidFill>
                <a:latin typeface="Calibri"/>
                <a:ea typeface="Calibri"/>
                <a:cs typeface="Calibri"/>
                <a:sym typeface="Calibri"/>
              </a:rPr>
              <a:t> lecturer ^ t[</a:t>
            </a:r>
            <a:r>
              <a:rPr lang="en-US" sz="2000" b="0" i="0" u="none" dirty="0" err="1">
                <a:solidFill>
                  <a:schemeClr val="dk1"/>
                </a:solidFill>
                <a:latin typeface="Calibri"/>
                <a:ea typeface="Calibri"/>
                <a:cs typeface="Calibri"/>
                <a:sym typeface="Calibri"/>
              </a:rPr>
              <a:t>FR_of_Div</a:t>
            </a:r>
            <a:r>
              <a:rPr lang="en-US" sz="2000" b="0" i="0" u="none" dirty="0">
                <a:solidFill>
                  <a:schemeClr val="dk1"/>
                </a:solidFill>
                <a:latin typeface="Calibri"/>
                <a:ea typeface="Calibri"/>
                <a:cs typeface="Calibri"/>
                <a:sym typeface="Calibri"/>
              </a:rPr>
              <a:t>] = B10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lecturer and subject who is teaching ML.</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 t | </a:t>
            </a:r>
            <a:r>
              <a:rPr lang="en-US" sz="2000" b="0" i="0" u="none" dirty="0" err="1">
                <a:solidFill>
                  <a:schemeClr val="dk1"/>
                </a:solidFill>
                <a:latin typeface="Calibri"/>
                <a:ea typeface="Calibri"/>
                <a:cs typeface="Calibri"/>
                <a:sym typeface="Calibri"/>
              </a:rPr>
              <a:t>Ǝ</a:t>
            </a:r>
            <a:r>
              <a:rPr lang="en-US" sz="2000" b="0" i="0" u="none" dirty="0">
                <a:solidFill>
                  <a:schemeClr val="dk1"/>
                </a:solidFill>
                <a:latin typeface="Calibri"/>
                <a:ea typeface="Calibri"/>
                <a:cs typeface="Calibri"/>
                <a:sym typeface="Calibri"/>
              </a:rPr>
              <a:t> s </a:t>
            </a:r>
            <a:r>
              <a:rPr lang="en-US" sz="2000" b="0" i="0" u="none" dirty="0" err="1">
                <a:solidFill>
                  <a:schemeClr val="dk1"/>
                </a:solidFill>
                <a:latin typeface="Calibri"/>
                <a:ea typeface="Calibri"/>
                <a:cs typeface="Calibri"/>
                <a:sym typeface="Calibri"/>
              </a:rPr>
              <a:t>Ɛ</a:t>
            </a:r>
            <a:r>
              <a:rPr lang="en-US" sz="2000" b="0" i="0" u="none" dirty="0">
                <a:solidFill>
                  <a:schemeClr val="dk1"/>
                </a:solidFill>
                <a:latin typeface="Calibri"/>
                <a:ea typeface="Calibri"/>
                <a:cs typeface="Calibri"/>
                <a:sym typeface="Calibri"/>
              </a:rPr>
              <a:t> lecturer(t[code] = s[</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 t[name = ML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dirty="0">
                <a:solidFill>
                  <a:schemeClr val="dk1"/>
                </a:solidFill>
                <a:latin typeface="Calibri"/>
                <a:ea typeface="Calibri"/>
                <a:cs typeface="Calibri"/>
                <a:sym typeface="Calibri"/>
              </a:rPr>
              <a:t>Enlist student and DOB who took the course DBMS.</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 t | t </a:t>
            </a:r>
            <a:r>
              <a:rPr lang="en-US" sz="2000" b="0" i="0" u="none" dirty="0" err="1">
                <a:solidFill>
                  <a:schemeClr val="dk1"/>
                </a:solidFill>
                <a:latin typeface="Calibri"/>
                <a:ea typeface="Calibri"/>
                <a:cs typeface="Calibri"/>
                <a:sym typeface="Calibri"/>
              </a:rPr>
              <a:t>Ɛ</a:t>
            </a:r>
            <a:r>
              <a:rPr lang="en-US" sz="2000" b="0" i="0" u="none" dirty="0">
                <a:solidFill>
                  <a:schemeClr val="dk1"/>
                </a:solidFill>
                <a:latin typeface="Calibri"/>
                <a:ea typeface="Calibri"/>
                <a:cs typeface="Calibri"/>
                <a:sym typeface="Calibri"/>
              </a:rPr>
              <a:t> students ^ t[</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 DBMS}</a:t>
            </a:r>
            <a:endParaRPr dirty="0"/>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523" name="Google Shape;523;ga8fece8bd4_2_8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4" name="Google Shape;524;ga8fece8bd4_2_8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Tuple Calculus Queries</a:t>
            </a:r>
            <a:endParaRPr/>
          </a:p>
        </p:txBody>
      </p:sp>
      <p:sp>
        <p:nvSpPr>
          <p:cNvPr id="525" name="Google Shape;525;ga8fece8bd4_2_8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ga8fece8bd4_2_89"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31" name="Google Shape;531;ga8fece8bd4_2_89"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32" name="Google Shape;532;ga8fece8bd4_2_89"/>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33" name="Google Shape;533;ga8fece8bd4_2_89"/>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34" name="Google Shape;534;ga8fece8bd4_2_89"/>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535" name="Google Shape;535;ga8fece8bd4_2_89"/>
          <p:cNvGraphicFramePr/>
          <p:nvPr/>
        </p:nvGraphicFramePr>
        <p:xfrm>
          <a:off x="1238250" y="3268662"/>
          <a:ext cx="6667475" cy="3322575"/>
        </p:xfrm>
        <a:graphic>
          <a:graphicData uri="http://schemas.openxmlformats.org/drawingml/2006/table">
            <a:tbl>
              <a:tblPr>
                <a:noFill/>
                <a:tableStyleId>{00123980-5E6C-417B-A254-41173A75388C}</a:tableStyleId>
              </a:tblPr>
              <a:tblGrid>
                <a:gridCol w="708025">
                  <a:extLst>
                    <a:ext uri="{9D8B030D-6E8A-4147-A177-3AD203B41FA5}">
                      <a16:colId xmlns:a16="http://schemas.microsoft.com/office/drawing/2014/main" val="20000"/>
                    </a:ext>
                  </a:extLst>
                </a:gridCol>
                <a:gridCol w="1042975">
                  <a:extLst>
                    <a:ext uri="{9D8B030D-6E8A-4147-A177-3AD203B41FA5}">
                      <a16:colId xmlns:a16="http://schemas.microsoft.com/office/drawing/2014/main" val="20001"/>
                    </a:ext>
                  </a:extLst>
                </a:gridCol>
                <a:gridCol w="14033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042975">
                  <a:extLst>
                    <a:ext uri="{9D8B030D-6E8A-4147-A177-3AD203B41FA5}">
                      <a16:colId xmlns:a16="http://schemas.microsoft.com/office/drawing/2014/main" val="20004"/>
                    </a:ext>
                  </a:extLst>
                </a:gridCol>
                <a:gridCol w="1117600">
                  <a:extLst>
                    <a:ext uri="{9D8B030D-6E8A-4147-A177-3AD203B41FA5}">
                      <a16:colId xmlns:a16="http://schemas.microsoft.com/office/drawing/2014/main" val="20005"/>
                    </a:ext>
                  </a:extLst>
                </a:gridCol>
              </a:tblGrid>
              <a:tr h="55402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Name</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Enrolled_in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DOB</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Division </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Riya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AI</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22/03/1999</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302</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Rohit</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ML</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21/01/2000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B7</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552450">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Raman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DBMS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22/11/2000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Shweta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11/03/2001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B8</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305</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Shweta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07/11/2000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B8</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
        <p:nvSpPr>
          <p:cNvPr id="536" name="Google Shape;536;ga8fece8bd4_2_89"/>
          <p:cNvSpPr txBox="1"/>
          <p:nvPr/>
        </p:nvSpPr>
        <p:spPr>
          <a:xfrm>
            <a:off x="468312" y="2379662"/>
            <a:ext cx="72867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Consider the following tables:</a:t>
            </a:r>
            <a:endParaRPr/>
          </a:p>
        </p:txBody>
      </p:sp>
      <p:sp>
        <p:nvSpPr>
          <p:cNvPr id="537" name="Google Shape;537;ga8fece8bd4_2_89"/>
          <p:cNvSpPr txBox="1"/>
          <p:nvPr/>
        </p:nvSpPr>
        <p:spPr>
          <a:xfrm>
            <a:off x="3276600" y="27940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1: students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190500" y="2387600"/>
            <a:ext cx="8739188" cy="37861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In order to query the database instances of a relational databases we have Relational Algebra and Calculus Algebra.</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Relational Algebra takes relational database instances as input and yields the instances only as output.</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Fundamental operations included in the Relational Algebra:</a:t>
            </a:r>
            <a:endParaRPr/>
          </a:p>
          <a:p>
            <a:pPr marL="354013"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A) Select</a:t>
            </a:r>
            <a:endParaRPr/>
          </a:p>
          <a:p>
            <a:pPr marL="354013"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B) Project</a:t>
            </a:r>
            <a:endParaRPr/>
          </a:p>
          <a:p>
            <a:pPr marL="354013"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C) Union</a:t>
            </a:r>
            <a:endParaRPr/>
          </a:p>
          <a:p>
            <a:pPr marL="354013"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D) Set Difference</a:t>
            </a:r>
            <a:endParaRPr/>
          </a:p>
          <a:p>
            <a:pPr marL="354013"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E) Cartesian Product</a:t>
            </a:r>
            <a:endParaRPr/>
          </a:p>
          <a:p>
            <a:pPr marL="354013"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F) Rename</a:t>
            </a:r>
            <a:endParaRPr/>
          </a:p>
          <a:p>
            <a:pPr marL="0" marR="0" lvl="0" indent="0" algn="l"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ga8fece8bd4_2_10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43" name="Google Shape;543;ga8fece8bd4_2_10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44" name="Google Shape;544;ga8fece8bd4_2_10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5" name="Google Shape;545;ga8fece8bd4_2_10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46" name="Google Shape;546;ga8fece8bd4_2_10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547" name="Google Shape;547;ga8fece8bd4_2_100"/>
          <p:cNvGraphicFramePr/>
          <p:nvPr/>
        </p:nvGraphicFramePr>
        <p:xfrm>
          <a:off x="2771775" y="3586162"/>
          <a:ext cx="3478200" cy="2224050"/>
        </p:xfrm>
        <a:graphic>
          <a:graphicData uri="http://schemas.openxmlformats.org/drawingml/2006/table">
            <a:tbl>
              <a:tblPr>
                <a:noFill/>
                <a:tableStyleId>{00123980-5E6C-417B-A254-41173A75388C}</a:tableStyleId>
              </a:tblPr>
              <a:tblGrid>
                <a:gridCol w="7318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tblGrid>
              <a:tr h="3698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L_name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Subject_code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ABC</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XYZ</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ASD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03567</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451</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GHJ</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PQS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
        <p:nvSpPr>
          <p:cNvPr id="548" name="Google Shape;548;ga8fece8bd4_2_100"/>
          <p:cNvSpPr txBox="1"/>
          <p:nvPr/>
        </p:nvSpPr>
        <p:spPr>
          <a:xfrm>
            <a:off x="3419475" y="3152775"/>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2: lecturer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ga8fece8bd4_2_11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54" name="Google Shape;554;ga8fece8bd4_2_11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55" name="Google Shape;555;ga8fece8bd4_2_11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6" name="Google Shape;556;ga8fece8bd4_2_11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57" name="Google Shape;557;ga8fece8bd4_2_11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8" name="Google Shape;558;ga8fece8bd4_2_110"/>
          <p:cNvSpPr txBox="1"/>
          <p:nvPr/>
        </p:nvSpPr>
        <p:spPr>
          <a:xfrm>
            <a:off x="190500" y="2354262"/>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dirty="0">
                <a:solidFill>
                  <a:schemeClr val="dk1"/>
                </a:solidFill>
                <a:latin typeface="Arial"/>
                <a:ea typeface="Arial"/>
                <a:cs typeface="Arial"/>
                <a:sym typeface="Arial"/>
              </a:rPr>
              <a:t>Select rows from table 1 where student is not enrolled in AI.</a:t>
            </a:r>
            <a:endParaRPr dirty="0"/>
          </a:p>
          <a:p>
            <a:pPr marL="285750" marR="0" lvl="0" indent="-28575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	Select *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NOT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 = ‘AI’;</a:t>
            </a:r>
            <a:endParaRPr dirty="0"/>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dirty="0">
                <a:solidFill>
                  <a:schemeClr val="dk1"/>
                </a:solidFill>
                <a:latin typeface="Arial"/>
                <a:ea typeface="Arial"/>
                <a:cs typeface="Arial"/>
                <a:sym typeface="Arial"/>
              </a:rPr>
              <a:t>Find the list of students name which is 5 character length and ending with t.</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name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name LIKE ‘____t’ ;</a:t>
            </a:r>
            <a:endParaRPr dirty="0"/>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dirty="0">
                <a:solidFill>
                  <a:schemeClr val="dk1"/>
                </a:solidFill>
                <a:latin typeface="Arial"/>
                <a:ea typeface="Arial"/>
                <a:cs typeface="Arial"/>
                <a:sym typeface="Arial"/>
              </a:rPr>
              <a:t>Find number of students born in year 2000.</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count(DOB) from students</a:t>
            </a:r>
            <a:endParaRPr dirty="0"/>
          </a:p>
          <a:p>
            <a:pPr marL="285750" marR="0" lvl="0" indent="-28575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	where DOB LIKE ‘%2000’ ;</a:t>
            </a:r>
            <a:endParaRPr dirty="0"/>
          </a:p>
          <a:p>
            <a:pPr marL="285750" marR="0" lvl="0" indent="-285750" algn="l" rtl="0">
              <a:lnSpc>
                <a:spcPct val="100000"/>
              </a:lnSpc>
              <a:spcBef>
                <a:spcPts val="0"/>
              </a:spcBef>
              <a:spcAft>
                <a:spcPts val="0"/>
              </a:spcAft>
              <a:buClr>
                <a:schemeClr val="dk1"/>
              </a:buClr>
              <a:buSzPts val="1800"/>
              <a:buFont typeface="Noto Sans Symbols"/>
              <a:buChar char="⮚"/>
            </a:pPr>
            <a:r>
              <a:rPr lang="en-US" sz="1800" b="1" i="0" u="none" dirty="0">
                <a:solidFill>
                  <a:schemeClr val="dk1"/>
                </a:solidFill>
                <a:latin typeface="Arial"/>
                <a:ea typeface="Arial"/>
                <a:cs typeface="Arial"/>
                <a:sym typeface="Arial"/>
              </a:rPr>
              <a:t>Select student id and name who are taught by lecturer ASD.</a:t>
            </a:r>
            <a:br>
              <a:rPr lang="en-US" sz="1800" b="1" i="0" u="none" dirty="0">
                <a:solidFill>
                  <a:schemeClr val="dk1"/>
                </a:solidFill>
                <a:latin typeface="Arial"/>
                <a:ea typeface="Arial"/>
                <a:cs typeface="Arial"/>
                <a:sym typeface="Arial"/>
              </a:rPr>
            </a:br>
            <a:r>
              <a:rPr lang="en-US" sz="1800" b="1" i="0" u="none" dirty="0">
                <a:solidFill>
                  <a:schemeClr val="dk1"/>
                </a:solidFill>
                <a:latin typeface="Arial"/>
                <a:ea typeface="Arial"/>
                <a:cs typeface="Arial"/>
                <a:sym typeface="Arial"/>
              </a:rPr>
              <a:t>	Select </a:t>
            </a:r>
            <a:r>
              <a:rPr lang="en-US" sz="1800" b="1" i="0" u="none" dirty="0" err="1">
                <a:solidFill>
                  <a:schemeClr val="dk1"/>
                </a:solidFill>
                <a:latin typeface="Arial"/>
                <a:ea typeface="Arial"/>
                <a:cs typeface="Arial"/>
                <a:sym typeface="Arial"/>
              </a:rPr>
              <a:t>students.S_id</a:t>
            </a:r>
            <a:r>
              <a:rPr lang="en-US" sz="1800" b="1" i="0" u="none" dirty="0">
                <a:solidFill>
                  <a:schemeClr val="dk1"/>
                </a:solidFill>
                <a:latin typeface="Arial"/>
                <a:ea typeface="Arial"/>
                <a:cs typeface="Arial"/>
                <a:sym typeface="Arial"/>
              </a:rPr>
              <a:t>, </a:t>
            </a:r>
            <a:r>
              <a:rPr lang="en-US" sz="1800" b="1" i="0" u="none" dirty="0" err="1">
                <a:solidFill>
                  <a:schemeClr val="dk1"/>
                </a:solidFill>
                <a:latin typeface="Arial"/>
                <a:ea typeface="Arial"/>
                <a:cs typeface="Arial"/>
                <a:sym typeface="Arial"/>
              </a:rPr>
              <a:t>students.name</a:t>
            </a:r>
            <a:r>
              <a:rPr lang="en-US" sz="1800" b="1" i="0" u="none" dirty="0">
                <a:solidFill>
                  <a:schemeClr val="dk1"/>
                </a:solidFill>
                <a:latin typeface="Arial"/>
                <a:ea typeface="Arial"/>
                <a:cs typeface="Arial"/>
                <a:sym typeface="Arial"/>
              </a:rPr>
              <a:t> from students</a:t>
            </a:r>
            <a:br>
              <a:rPr lang="en-US" sz="1800" b="1" i="0" u="none" dirty="0">
                <a:solidFill>
                  <a:schemeClr val="dk1"/>
                </a:solidFill>
                <a:latin typeface="Arial"/>
                <a:ea typeface="Arial"/>
                <a:cs typeface="Arial"/>
                <a:sym typeface="Arial"/>
              </a:rPr>
            </a:br>
            <a:r>
              <a:rPr lang="en-US" sz="1800" b="1" i="0" u="none" dirty="0">
                <a:solidFill>
                  <a:schemeClr val="dk1"/>
                </a:solidFill>
                <a:latin typeface="Arial"/>
                <a:ea typeface="Arial"/>
                <a:cs typeface="Arial"/>
                <a:sym typeface="Arial"/>
              </a:rPr>
              <a:t>	INNER JOIN lecturer ON </a:t>
            </a:r>
            <a:r>
              <a:rPr lang="en-US" sz="1800" b="1" i="0" u="none" dirty="0" err="1">
                <a:solidFill>
                  <a:schemeClr val="dk1"/>
                </a:solidFill>
                <a:latin typeface="Arial"/>
                <a:ea typeface="Arial"/>
                <a:cs typeface="Arial"/>
                <a:sym typeface="Arial"/>
              </a:rPr>
              <a:t>students.L_id</a:t>
            </a:r>
            <a:r>
              <a:rPr lang="en-US" sz="1800" b="1" i="0" u="none" dirty="0">
                <a:solidFill>
                  <a:schemeClr val="dk1"/>
                </a:solidFill>
                <a:latin typeface="Arial"/>
                <a:ea typeface="Arial"/>
                <a:cs typeface="Arial"/>
                <a:sym typeface="Arial"/>
              </a:rPr>
              <a:t> = </a:t>
            </a:r>
            <a:r>
              <a:rPr lang="en-US" sz="1800" b="1" i="0" u="none" dirty="0" err="1">
                <a:solidFill>
                  <a:schemeClr val="dk1"/>
                </a:solidFill>
                <a:latin typeface="Arial"/>
                <a:ea typeface="Arial"/>
                <a:cs typeface="Arial"/>
                <a:sym typeface="Arial"/>
              </a:rPr>
              <a:t>lecturer.L_id</a:t>
            </a:r>
            <a:endParaRPr b="1" dirty="0"/>
          </a:p>
          <a:p>
            <a:pPr marL="285750" marR="0" lvl="0" indent="-285750" algn="l" rtl="0">
              <a:lnSpc>
                <a:spcPct val="100000"/>
              </a:lnSpc>
              <a:spcBef>
                <a:spcPts val="0"/>
              </a:spcBef>
              <a:spcAft>
                <a:spcPts val="0"/>
              </a:spcAft>
              <a:buClr>
                <a:schemeClr val="dk1"/>
              </a:buClr>
              <a:buSzPts val="1800"/>
              <a:buFont typeface="Arial"/>
              <a:buNone/>
            </a:pPr>
            <a:r>
              <a:rPr lang="en-US" sz="1800" b="1" i="0" u="none" dirty="0">
                <a:solidFill>
                  <a:schemeClr val="dk1"/>
                </a:solidFill>
                <a:latin typeface="Arial"/>
                <a:ea typeface="Arial"/>
                <a:cs typeface="Arial"/>
                <a:sym typeface="Arial"/>
              </a:rPr>
              <a:t>	Where </a:t>
            </a:r>
            <a:r>
              <a:rPr lang="en-US" sz="1800" b="1" i="0" u="none" dirty="0" err="1">
                <a:solidFill>
                  <a:schemeClr val="dk1"/>
                </a:solidFill>
                <a:latin typeface="Arial"/>
                <a:ea typeface="Arial"/>
                <a:cs typeface="Arial"/>
                <a:sym typeface="Arial"/>
              </a:rPr>
              <a:t>lecturer.L_name</a:t>
            </a:r>
            <a:r>
              <a:rPr lang="en-US" sz="1800" b="1" i="0" u="none" dirty="0">
                <a:solidFill>
                  <a:schemeClr val="dk1"/>
                </a:solidFill>
                <a:latin typeface="Arial"/>
                <a:ea typeface="Arial"/>
                <a:cs typeface="Arial"/>
                <a:sym typeface="Arial"/>
              </a:rPr>
              <a:t> = ‘ASD’;</a:t>
            </a:r>
            <a:br>
              <a:rPr lang="en-US" sz="1800" b="1" i="0" u="none" dirty="0">
                <a:solidFill>
                  <a:schemeClr val="dk1"/>
                </a:solidFill>
                <a:latin typeface="Arial"/>
                <a:ea typeface="Arial"/>
                <a:cs typeface="Arial"/>
                <a:sym typeface="Arial"/>
              </a:rPr>
            </a:br>
            <a:endParaRPr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ga8fece8bd4_2_119"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64" name="Google Shape;564;ga8fece8bd4_2_119"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65" name="Google Shape;565;ga8fece8bd4_2_119"/>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66" name="Google Shape;566;ga8fece8bd4_2_119"/>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67" name="Google Shape;567;ga8fece8bd4_2_119"/>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68" name="Google Shape;568;ga8fece8bd4_2_119"/>
          <p:cNvSpPr txBox="1"/>
          <p:nvPr/>
        </p:nvSpPr>
        <p:spPr>
          <a:xfrm>
            <a:off x="190500" y="2354262"/>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dirty="0">
                <a:solidFill>
                  <a:schemeClr val="dk1"/>
                </a:solidFill>
                <a:latin typeface="Arial"/>
                <a:ea typeface="Arial"/>
                <a:cs typeface="Arial"/>
                <a:sym typeface="Arial"/>
              </a:rPr>
              <a:t>Update the course enrolled in of student id 303 to TOC.</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Update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set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 = ‘TOC’</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 303 ;</a:t>
            </a:r>
            <a:endParaRPr dirty="0"/>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dirty="0">
                <a:solidFill>
                  <a:schemeClr val="dk1"/>
                </a:solidFill>
                <a:latin typeface="Arial"/>
                <a:ea typeface="Arial"/>
                <a:cs typeface="Arial"/>
                <a:sym typeface="Arial"/>
              </a:rPr>
              <a:t>Insert record in table 2 : 345, FGH, 03105 .</a:t>
            </a:r>
            <a:endParaRPr dirty="0"/>
          </a:p>
          <a:p>
            <a:pPr marL="285750" marR="0" lvl="0" indent="-28575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	Insert into lecturer</a:t>
            </a:r>
            <a:endParaRPr dirty="0"/>
          </a:p>
          <a:p>
            <a:pPr marL="285750" marR="0" lvl="0" indent="-28575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Arial"/>
                <a:ea typeface="Arial"/>
                <a:cs typeface="Arial"/>
                <a:sym typeface="Arial"/>
              </a:rPr>
              <a:t>	values(345, ‘FGH’, 03105) ;</a:t>
            </a:r>
            <a:endParaRPr dirty="0"/>
          </a:p>
          <a:p>
            <a:pPr marL="285750" marR="0" lvl="0" indent="-285750" algn="l" rtl="0">
              <a:lnSpc>
                <a:spcPct val="100000"/>
              </a:lnSpc>
              <a:spcBef>
                <a:spcPts val="0"/>
              </a:spcBef>
              <a:spcAft>
                <a:spcPts val="0"/>
              </a:spcAft>
              <a:buClr>
                <a:schemeClr val="dk1"/>
              </a:buClr>
              <a:buSzPts val="1800"/>
              <a:buFont typeface="Noto Sans Symbols"/>
              <a:buChar char="⮚"/>
            </a:pPr>
            <a:r>
              <a:rPr lang="en-US" sz="1800" b="1" i="0" u="none" dirty="0">
                <a:solidFill>
                  <a:schemeClr val="dk1"/>
                </a:solidFill>
                <a:latin typeface="Arial"/>
                <a:ea typeface="Arial"/>
                <a:cs typeface="Arial"/>
                <a:sym typeface="Arial"/>
              </a:rPr>
              <a:t>Select students name enrolled in subject whose code is ending with 66.</a:t>
            </a:r>
            <a:br>
              <a:rPr lang="en-US" sz="1800" b="1" i="0" u="none" dirty="0">
                <a:solidFill>
                  <a:schemeClr val="dk1"/>
                </a:solidFill>
                <a:latin typeface="Arial"/>
                <a:ea typeface="Arial"/>
                <a:cs typeface="Arial"/>
                <a:sym typeface="Arial"/>
              </a:rPr>
            </a:br>
            <a:r>
              <a:rPr lang="en-US" sz="1800" b="1" i="0" u="none" dirty="0">
                <a:solidFill>
                  <a:schemeClr val="dk1"/>
                </a:solidFill>
                <a:latin typeface="Arial"/>
                <a:ea typeface="Arial"/>
                <a:cs typeface="Arial"/>
                <a:sym typeface="Arial"/>
              </a:rPr>
              <a:t>	Select </a:t>
            </a:r>
            <a:r>
              <a:rPr lang="en-US" sz="1800" b="1" i="0" u="none" dirty="0" err="1">
                <a:solidFill>
                  <a:schemeClr val="dk1"/>
                </a:solidFill>
                <a:latin typeface="Arial"/>
                <a:ea typeface="Arial"/>
                <a:cs typeface="Arial"/>
                <a:sym typeface="Arial"/>
              </a:rPr>
              <a:t>students.name</a:t>
            </a:r>
            <a:r>
              <a:rPr lang="en-US" sz="1800" b="1" i="0" u="none" dirty="0">
                <a:solidFill>
                  <a:schemeClr val="dk1"/>
                </a:solidFill>
                <a:latin typeface="Arial"/>
                <a:ea typeface="Arial"/>
                <a:cs typeface="Arial"/>
                <a:sym typeface="Arial"/>
              </a:rPr>
              <a:t> from students</a:t>
            </a:r>
            <a:br>
              <a:rPr lang="en-US" sz="1800" b="1" i="0" u="none" dirty="0">
                <a:solidFill>
                  <a:schemeClr val="dk1"/>
                </a:solidFill>
                <a:latin typeface="Arial"/>
                <a:ea typeface="Arial"/>
                <a:cs typeface="Arial"/>
                <a:sym typeface="Arial"/>
              </a:rPr>
            </a:br>
            <a:r>
              <a:rPr lang="en-US" sz="1800" b="1" i="0" u="none" dirty="0">
                <a:solidFill>
                  <a:schemeClr val="dk1"/>
                </a:solidFill>
                <a:latin typeface="Arial"/>
                <a:ea typeface="Arial"/>
                <a:cs typeface="Arial"/>
                <a:sym typeface="Arial"/>
              </a:rPr>
              <a:t>	INNER JOIN lecturer ON </a:t>
            </a:r>
            <a:r>
              <a:rPr lang="en-US" sz="1800" b="1" i="0" u="none" dirty="0" err="1">
                <a:solidFill>
                  <a:schemeClr val="dk1"/>
                </a:solidFill>
                <a:latin typeface="Arial"/>
                <a:ea typeface="Arial"/>
                <a:cs typeface="Arial"/>
                <a:sym typeface="Arial"/>
              </a:rPr>
              <a:t>students.L_id</a:t>
            </a:r>
            <a:r>
              <a:rPr lang="en-US" sz="1800" b="1" i="0" u="none" dirty="0">
                <a:solidFill>
                  <a:schemeClr val="dk1"/>
                </a:solidFill>
                <a:latin typeface="Arial"/>
                <a:ea typeface="Arial"/>
                <a:cs typeface="Arial"/>
                <a:sym typeface="Arial"/>
              </a:rPr>
              <a:t> = </a:t>
            </a:r>
            <a:r>
              <a:rPr lang="en-US" sz="1800" b="1" i="0" u="none" dirty="0" err="1">
                <a:solidFill>
                  <a:schemeClr val="dk1"/>
                </a:solidFill>
                <a:latin typeface="Arial"/>
                <a:ea typeface="Arial"/>
                <a:cs typeface="Arial"/>
                <a:sym typeface="Arial"/>
              </a:rPr>
              <a:t>lecturer.L_id</a:t>
            </a:r>
            <a:r>
              <a:rPr lang="en-US" sz="1800" b="1" i="0" u="none" dirty="0">
                <a:solidFill>
                  <a:schemeClr val="dk1"/>
                </a:solidFill>
                <a:latin typeface="Arial"/>
                <a:ea typeface="Arial"/>
                <a:cs typeface="Arial"/>
                <a:sym typeface="Arial"/>
              </a:rPr>
              <a:t> </a:t>
            </a:r>
            <a:br>
              <a:rPr lang="en-US" sz="1800" b="1" i="0" u="none" dirty="0">
                <a:solidFill>
                  <a:schemeClr val="dk1"/>
                </a:solidFill>
                <a:latin typeface="Arial"/>
                <a:ea typeface="Arial"/>
                <a:cs typeface="Arial"/>
                <a:sym typeface="Arial"/>
              </a:rPr>
            </a:br>
            <a:r>
              <a:rPr lang="en-US" sz="1800" b="1" i="0" u="none" dirty="0">
                <a:solidFill>
                  <a:schemeClr val="dk1"/>
                </a:solidFill>
                <a:latin typeface="Arial"/>
                <a:ea typeface="Arial"/>
                <a:cs typeface="Arial"/>
                <a:sym typeface="Arial"/>
              </a:rPr>
              <a:t>	where </a:t>
            </a:r>
            <a:r>
              <a:rPr lang="en-US" sz="1800" b="1" i="0" u="none" dirty="0" err="1">
                <a:solidFill>
                  <a:schemeClr val="dk1"/>
                </a:solidFill>
                <a:latin typeface="Arial"/>
                <a:ea typeface="Arial"/>
                <a:cs typeface="Arial"/>
                <a:sym typeface="Arial"/>
              </a:rPr>
              <a:t>lecturer.subject_code</a:t>
            </a:r>
            <a:r>
              <a:rPr lang="en-US" sz="1800" b="1" i="0" u="none" dirty="0">
                <a:solidFill>
                  <a:schemeClr val="dk1"/>
                </a:solidFill>
                <a:latin typeface="Arial"/>
                <a:ea typeface="Arial"/>
                <a:cs typeface="Arial"/>
                <a:sym typeface="Arial"/>
              </a:rPr>
              <a:t> LIKE ‘%66’ ;</a:t>
            </a:r>
            <a:endParaRPr b="1" dirty="0"/>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dirty="0">
                <a:solidFill>
                  <a:schemeClr val="dk1"/>
                </a:solidFill>
                <a:latin typeface="Arial"/>
                <a:ea typeface="Arial"/>
                <a:cs typeface="Arial"/>
                <a:sym typeface="Arial"/>
              </a:rPr>
              <a:t>Select students name from table students with no redundancy.</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DISTINCT(Name) from students ;</a:t>
            </a:r>
            <a:endParaRPr dirty="0"/>
          </a:p>
          <a:p>
            <a:pPr marL="0" marR="0" lvl="0" indent="0" algn="l" rtl="0">
              <a:lnSpc>
                <a:spcPct val="100000"/>
              </a:lnSpc>
              <a:spcBef>
                <a:spcPts val="0"/>
              </a:spcBef>
              <a:spcAft>
                <a:spcPts val="0"/>
              </a:spcAft>
              <a:buNone/>
            </a:pPr>
            <a:endParaRPr sz="1800" b="0" i="0" u="none" dirty="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ga8fece8bd4_2_128"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74" name="Google Shape;574;ga8fece8bd4_2_128"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75" name="Google Shape;575;ga8fece8bd4_2_128"/>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6" name="Google Shape;576;ga8fece8bd4_2_128"/>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77" name="Google Shape;577;ga8fece8bd4_2_128"/>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8" name="Google Shape;578;ga8fece8bd4_2_128"/>
          <p:cNvSpPr txBox="1"/>
          <p:nvPr/>
        </p:nvSpPr>
        <p:spPr>
          <a:xfrm>
            <a:off x="381000" y="2460625"/>
            <a:ext cx="8763000" cy="4248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Count number of students in each division and enlist it in a table.</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Select COUNT(Name) , division from students</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GROUP BY division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students name and id with L_id as rename L_id to FR.</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Select s_id, name, L_id AS FR from students ;</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Select students id where L_id is 454 or 561.</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Select S_id from students</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where L_id = 454 OR L_id = 561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Give student details with DOB in descending order.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 from students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order by DOB desc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Display division where number of students is greater than 1.</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COUNT(division) , name from students</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GROUP BY name ;</a:t>
            </a:r>
            <a:endParaRPr/>
          </a:p>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ga8fece8bd4_2_137"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84" name="Google Shape;584;ga8fece8bd4_2_137"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85" name="Google Shape;585;ga8fece8bd4_2_137"/>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6" name="Google Shape;586;ga8fece8bd4_2_137"/>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87" name="Google Shape;587;ga8fece8bd4_2_137"/>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8" name="Google Shape;588;ga8fece8bd4_2_137"/>
          <p:cNvSpPr txBox="1"/>
          <p:nvPr/>
        </p:nvSpPr>
        <p:spPr>
          <a:xfrm>
            <a:off x="381000" y="2460625"/>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Delete the record from table 2 where subject code is ending with 86.</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Delete from lecturer where subject_code LIKE ‘%86’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Change the constraint of table 1 at column enrolled_in to ICT.</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Alter table students</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alter enrolled_in SET DEFAULT ‘ICT’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Add a new column, Phone_no in table lecturer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Alter table lecturer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ADD Phone_no varchar(12)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Use ANY clause and find the details of students who is taught by any lecturer whose name ends with ‘S’.</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 from students </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where L_id = ANY (Select L_name from lecturer where L_name LIKE ‘%S’ ;</a:t>
            </a:r>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ga8fece8bd4_2_146"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94" name="Google Shape;594;ga8fece8bd4_2_146"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95" name="Google Shape;595;ga8fece8bd4_2_146"/>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6" name="Google Shape;596;ga8fece8bd4_2_146"/>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97" name="Google Shape;597;ga8fece8bd4_2_146"/>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8" name="Google Shape;598;ga8fece8bd4_2_146"/>
          <p:cNvSpPr txBox="1"/>
          <p:nvPr/>
        </p:nvSpPr>
        <p:spPr>
          <a:xfrm>
            <a:off x="250825" y="2439987"/>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student id if there exists a student in division B1.</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S_id from students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EXISTS (Select * from students where division = ‘B1’ )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Create a virtual table named VT where lecturer name is starting with A.</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Create VIEW[VT] AS</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Select * from lecturer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L_name LIKE ‘A%’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Remove primary key S_id from students.</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Alter table students </a:t>
            </a:r>
            <a:br>
              <a:rPr lang="en-US" sz="1800" b="0" i="0" u="none">
                <a:solidFill>
                  <a:schemeClr val="dk1"/>
                </a:solidFill>
                <a:latin typeface="Arial"/>
                <a:ea typeface="Arial"/>
                <a:cs typeface="Arial"/>
                <a:sym typeface="Arial"/>
              </a:rPr>
            </a:br>
            <a:r>
              <a:rPr lang="en-US" sz="1800" b="0" i="0" u="none">
                <a:solidFill>
                  <a:schemeClr val="dk1"/>
                </a:solidFill>
                <a:latin typeface="Arial"/>
                <a:ea typeface="Arial"/>
                <a:cs typeface="Arial"/>
                <a:sym typeface="Arial"/>
              </a:rPr>
              <a:t>	DROP PRIMARY KEY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Count number of lecturers taking subject 03485.</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count(L_id) from lecturer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GROUP BY subject_code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ga8fece8bd4_2_155"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604" name="Google Shape;604;ga8fece8bd4_2_155"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605" name="Google Shape;605;ga8fece8bd4_2_155"/>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6" name="Google Shape;606;ga8fece8bd4_2_155"/>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607" name="Google Shape;607;ga8fece8bd4_2_155"/>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8" name="Google Shape;608;ga8fece8bd4_2_155"/>
          <p:cNvSpPr txBox="1"/>
          <p:nvPr/>
        </p:nvSpPr>
        <p:spPr>
          <a:xfrm>
            <a:off x="381000" y="2460625"/>
            <a:ext cx="8763000" cy="3694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lecturer details where subject code is not 03102, 03103, 03566.</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 from lecturer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subject_code NOT IN (03102, 03103, 03566)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students with DOB greater than 21/03/2000.</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 from students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DOB &gt; 21/03/2000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details of lecturer who is not teaching any subject i.e., subject_code = NULL.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 from lecturer </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subject_code IS NULL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lecturer who teach subject 03102 and 03485</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 from lecturer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subject_code = 03102 AND subject_code = 03485 ;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ga8fece8bd4_2_164"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614" name="Google Shape;614;ga8fece8bd4_2_164"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615" name="Google Shape;615;ga8fece8bd4_2_164"/>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6" name="Google Shape;616;ga8fece8bd4_2_164"/>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617" name="Google Shape;617;ga8fece8bd4_2_164"/>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8" name="Google Shape;618;ga8fece8bd4_2_164"/>
          <p:cNvSpPr txBox="1"/>
          <p:nvPr/>
        </p:nvSpPr>
        <p:spPr>
          <a:xfrm>
            <a:off x="381000" y="2460625"/>
            <a:ext cx="8763000" cy="3140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Select L_id from table 2 if ALL students in table 1 have division B8.</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Select L_id from lecturer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where L_id = ALL (Select L_id from students where division = ‘B8’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Drop table lecturer.</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DROP table lecturer ;</a:t>
            </a:r>
            <a:endParaRPr/>
          </a:p>
          <a:p>
            <a:pPr marL="285750" marR="0" lvl="0" indent="-285750" algn="l" rtl="0">
              <a:lnSpc>
                <a:spcPct val="100000"/>
              </a:lnSpc>
              <a:spcBef>
                <a:spcPts val="0"/>
              </a:spcBef>
              <a:spcAft>
                <a:spcPts val="0"/>
              </a:spcAft>
              <a:buClr>
                <a:schemeClr val="dk1"/>
              </a:buClr>
              <a:buSzPts val="1800"/>
              <a:buFont typeface="Noto Sans Symbols"/>
              <a:buChar char="⮚"/>
            </a:pPr>
            <a:r>
              <a:rPr lang="en-US" sz="1800" b="0" i="0" u="none">
                <a:solidFill>
                  <a:schemeClr val="dk1"/>
                </a:solidFill>
                <a:latin typeface="Arial"/>
                <a:ea typeface="Arial"/>
                <a:cs typeface="Arial"/>
                <a:sym typeface="Arial"/>
              </a:rPr>
              <a:t>Insert values 307, Siya, OS to the table students</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Insert into students(S_id, Name, Enrolled_in)</a:t>
            </a:r>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values(307, ‘Siya’, ‘OS’);</a:t>
            </a:r>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a:solidFill>
                <a:schemeClr val="dk1"/>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2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624" name="Google Shape;624;p21" descr="C:\Users\parul\Desktop\Untitled-1.png"/>
          <p:cNvPicPr preferRelativeResize="0"/>
          <p:nvPr/>
        </p:nvPicPr>
        <p:blipFill rotWithShape="1">
          <a:blip r:embed="rId4">
            <a:alphaModFix/>
          </a:blip>
          <a:srcRect/>
          <a:stretch/>
        </p:blipFill>
        <p:spPr>
          <a:xfrm>
            <a:off x="1857375" y="2571750"/>
            <a:ext cx="5430838" cy="2803525"/>
          </a:xfrm>
          <a:prstGeom prst="rect">
            <a:avLst/>
          </a:prstGeom>
          <a:noFill/>
          <a:ln>
            <a:noFill/>
          </a:ln>
        </p:spPr>
      </p:pic>
      <p:sp>
        <p:nvSpPr>
          <p:cNvPr id="625" name="Google Shape;625;p21"/>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21"/>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500"/>
              <a:buFont typeface="Arial"/>
              <a:buNone/>
            </a:pPr>
            <a:r>
              <a:rPr lang="en-US" sz="3500" b="1" i="0" u="none" strike="noStrike" cap="none">
                <a:solidFill>
                  <a:schemeClr val="lt1"/>
                </a:solidFill>
                <a:latin typeface="Calibri"/>
                <a:ea typeface="Calibri"/>
                <a:cs typeface="Calibri"/>
                <a:sym typeface="Calibri"/>
              </a:rPr>
              <a:t>Relational Database Design</a:t>
            </a:r>
            <a:endParaRPr/>
          </a:p>
        </p:txBody>
      </p:sp>
      <p:sp>
        <p:nvSpPr>
          <p:cNvPr id="627" name="Google Shape;627;p21"/>
          <p:cNvSpPr/>
          <p:nvPr/>
        </p:nvSpPr>
        <p:spPr>
          <a:xfrm>
            <a:off x="1714500" y="2571750"/>
            <a:ext cx="5715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endParaRPr sz="3500"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3500"/>
              <a:buFont typeface="Arial"/>
              <a:buNone/>
            </a:pPr>
            <a:r>
              <a:rPr lang="en-US" sz="3500" b="1" i="0" u="none" strike="noStrike" cap="none">
                <a:solidFill>
                  <a:schemeClr val="dk1"/>
                </a:solidFill>
                <a:latin typeface="Calibri"/>
                <a:ea typeface="Calibri"/>
                <a:cs typeface="Calibri"/>
                <a:sym typeface="Calibri"/>
              </a:rPr>
              <a:t>Section - 2</a:t>
            </a:r>
            <a:endParaRPr/>
          </a:p>
          <a:p>
            <a:pPr marL="0" marR="0" lvl="0" indent="0" algn="ctr" rtl="0">
              <a:spcBef>
                <a:spcPts val="0"/>
              </a:spcBef>
              <a:spcAft>
                <a:spcPts val="0"/>
              </a:spcAft>
              <a:buClr>
                <a:schemeClr val="dk1"/>
              </a:buClr>
              <a:buSzPts val="3500"/>
              <a:buFont typeface="Arial"/>
              <a:buNone/>
            </a:pPr>
            <a:endParaRPr sz="3500"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3500"/>
              <a:buFont typeface="Arial"/>
              <a:buNone/>
            </a:pPr>
            <a:endParaRPr sz="3500" b="1" i="0" u="none" strike="noStrike" cap="none">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2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33" name="Google Shape;633;p2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Domain and data dependency:</a:t>
            </a:r>
            <a:endParaRPr sz="3000" b="1" i="0" u="none" strike="noStrike" cap="none">
              <a:solidFill>
                <a:schemeClr val="lt1"/>
              </a:solidFill>
              <a:latin typeface="Calibri"/>
              <a:ea typeface="Calibri"/>
              <a:cs typeface="Calibri"/>
              <a:sym typeface="Calibri"/>
            </a:endParaRPr>
          </a:p>
        </p:txBody>
      </p:sp>
      <p:sp>
        <p:nvSpPr>
          <p:cNvPr id="634" name="Google Shape;634;p2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35" name="Google Shape;635;p2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6" name="Google Shape;636;p22"/>
          <p:cNvSpPr txBox="1"/>
          <p:nvPr/>
        </p:nvSpPr>
        <p:spPr>
          <a:xfrm>
            <a:off x="107950" y="2492375"/>
            <a:ext cx="8845550" cy="1074738"/>
          </a:xfrm>
          <a:prstGeom prst="rect">
            <a:avLst/>
          </a:prstGeom>
          <a:noFill/>
          <a:ln>
            <a:noFill/>
          </a:ln>
        </p:spPr>
        <p:txBody>
          <a:bodyPr spcFirstLastPara="1" wrap="square" lIns="91425" tIns="45700" rIns="91425" bIns="45700" anchor="t" anchorCtr="0">
            <a:spAutoFit/>
          </a:bodyPr>
          <a:lstStyle/>
          <a:p>
            <a:pPr marL="342900" marR="0" lvl="0" indent="-190500" algn="l" rtl="0">
              <a:lnSpc>
                <a:spcPct val="90000"/>
              </a:lnSpc>
              <a:spcBef>
                <a:spcPts val="0"/>
              </a:spcBef>
              <a:spcAft>
                <a:spcPts val="0"/>
              </a:spcAft>
              <a:buClr>
                <a:schemeClr val="dk1"/>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pic>
        <p:nvPicPr>
          <p:cNvPr id="637" name="Google Shape;637;p2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38" name="Google Shape;638;p22"/>
          <p:cNvSpPr txBox="1"/>
          <p:nvPr/>
        </p:nvSpPr>
        <p:spPr>
          <a:xfrm>
            <a:off x="107950" y="2492375"/>
            <a:ext cx="8845550" cy="31115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Dependencies in DBMS is a relation between two or more attributes. It has the following types in DBMS:</a:t>
            </a:r>
            <a:endParaRPr/>
          </a:p>
          <a:p>
            <a:pPr marL="520700" marR="0" lvl="0" indent="-165100" algn="just" rtl="0">
              <a:lnSpc>
                <a:spcPct val="90000"/>
              </a:lnSpc>
              <a:spcBef>
                <a:spcPts val="10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Functional Dependency ( Single and Multivalued Dependency)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Transitive Dependency</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Partial Dependency</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68" name="Google Shape;268;p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69" name="Google Shape;269;p4"/>
          <p:cNvSpPr txBox="1"/>
          <p:nvPr/>
        </p:nvSpPr>
        <p:spPr>
          <a:xfrm>
            <a:off x="190500" y="2286000"/>
            <a:ext cx="8739188" cy="16319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1" i="0" u="none" strike="noStrike" cap="none">
                <a:solidFill>
                  <a:schemeClr val="dk1"/>
                </a:solidFill>
                <a:latin typeface="Calibri"/>
                <a:ea typeface="Calibri"/>
                <a:cs typeface="Calibri"/>
                <a:sym typeface="Calibri"/>
              </a:rPr>
              <a:t>Fundamental operations are divided into:</a:t>
            </a:r>
            <a:endParaRPr/>
          </a:p>
          <a:p>
            <a:pPr marL="342900" marR="0" lvl="0" indent="11113" algn="l" rtl="0">
              <a:spcBef>
                <a:spcPts val="0"/>
              </a:spcBef>
              <a:spcAft>
                <a:spcPts val="0"/>
              </a:spcAft>
              <a:buNone/>
            </a:pPr>
            <a:r>
              <a:rPr lang="en-US" sz="2000" b="0" i="0" u="none" strike="noStrike" cap="none">
                <a:solidFill>
                  <a:schemeClr val="dk1"/>
                </a:solidFill>
                <a:latin typeface="Calibri"/>
                <a:ea typeface="Calibri"/>
                <a:cs typeface="Calibri"/>
                <a:sym typeface="Calibri"/>
              </a:rPr>
              <a:t>A) Unary Operations namely Select, Project, Rename</a:t>
            </a:r>
            <a:endParaRPr/>
          </a:p>
          <a:p>
            <a:pPr marL="342900" marR="0" lvl="0" indent="11113" algn="l" rtl="0">
              <a:spcBef>
                <a:spcPts val="0"/>
              </a:spcBef>
              <a:spcAft>
                <a:spcPts val="0"/>
              </a:spcAft>
              <a:buNone/>
            </a:pPr>
            <a:r>
              <a:rPr lang="en-US" sz="2000" b="0" i="0" u="none" strike="noStrike" cap="none">
                <a:solidFill>
                  <a:schemeClr val="dk1"/>
                </a:solidFill>
                <a:latin typeface="Calibri"/>
                <a:ea typeface="Calibri"/>
                <a:cs typeface="Calibri"/>
                <a:sym typeface="Calibri"/>
              </a:rPr>
              <a:t>B) Binary Operations namely Union, Set Difference, Cartesian Product</a:t>
            </a:r>
            <a:endParaRPr/>
          </a:p>
          <a:p>
            <a:pPr marL="342900" marR="0" lvl="0" indent="-342900" algn="l" rtl="0">
              <a:spcBef>
                <a:spcPts val="0"/>
              </a:spcBef>
              <a:spcAft>
                <a:spcPts val="0"/>
              </a:spcAft>
              <a:buNone/>
            </a:pPr>
            <a:endParaRPr sz="2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270" name="Google Shape;270;p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1" name="Google Shape;271;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272" name="Google Shape;272;p4"/>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2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44" name="Google Shape;644;p2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Functional Dependency:</a:t>
            </a:r>
            <a:endParaRPr/>
          </a:p>
        </p:txBody>
      </p:sp>
      <p:sp>
        <p:nvSpPr>
          <p:cNvPr id="645" name="Google Shape;645;p2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46" name="Google Shape;646;p2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7" name="Google Shape;647;p23"/>
          <p:cNvSpPr txBox="1"/>
          <p:nvPr/>
        </p:nvSpPr>
        <p:spPr>
          <a:xfrm>
            <a:off x="107950" y="2492375"/>
            <a:ext cx="8845550" cy="1074738"/>
          </a:xfrm>
          <a:prstGeom prst="rect">
            <a:avLst/>
          </a:prstGeom>
          <a:noFill/>
          <a:ln>
            <a:noFill/>
          </a:ln>
        </p:spPr>
        <p:txBody>
          <a:bodyPr spcFirstLastPara="1" wrap="square" lIns="91425" tIns="45700" rIns="91425" bIns="45700" anchor="t" anchorCtr="0">
            <a:spAutoFit/>
          </a:bodyPr>
          <a:lstStyle/>
          <a:p>
            <a:pPr marL="342900" marR="0" lvl="0" indent="-190500" algn="l" rtl="0">
              <a:lnSpc>
                <a:spcPct val="90000"/>
              </a:lnSpc>
              <a:spcBef>
                <a:spcPts val="0"/>
              </a:spcBef>
              <a:spcAft>
                <a:spcPts val="0"/>
              </a:spcAft>
              <a:buClr>
                <a:schemeClr val="dk1"/>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pic>
        <p:nvPicPr>
          <p:cNvPr id="648" name="Google Shape;648;p2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49" name="Google Shape;649;p23"/>
          <p:cNvSpPr txBox="1"/>
          <p:nvPr/>
        </p:nvSpPr>
        <p:spPr>
          <a:xfrm>
            <a:off x="107504" y="2492896"/>
            <a:ext cx="8845996" cy="492442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Let R be a relation schema having n attributes A1, A2, A3,…, An.</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Let attributes X and Y are two subsets of attributes of relation R.</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If the values of the X component of a tuple uniquely (or functionally) determine the values of the Y component, then, there is a functional dependency from X to Y.</a:t>
            </a:r>
            <a:endParaRPr/>
          </a:p>
          <a:p>
            <a:pPr marL="0" marR="0" lvl="0" indent="0" algn="ctr" rtl="0">
              <a:lnSpc>
                <a:spcPct val="9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This is denoted by X → 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It is referred as: Y is functionally dependent on the X, or X functionally determines 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 left hand side of the FD is also referred as determinant whereas the right hand side of the FD is referred as dependent.</a:t>
            </a:r>
            <a:endParaRPr/>
          </a:p>
          <a:p>
            <a:pPr marL="342900" marR="0" lvl="0" indent="-190500" algn="just" rtl="0">
              <a:lnSpc>
                <a:spcPct val="90000"/>
              </a:lnSpc>
              <a:spcBef>
                <a:spcPts val="1000"/>
              </a:spcBef>
              <a:spcAft>
                <a:spcPts val="0"/>
              </a:spcAft>
              <a:buClr>
                <a:schemeClr val="dk1"/>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2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55" name="Google Shape;655;p2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Functional Dependency:</a:t>
            </a:r>
            <a:endParaRPr/>
          </a:p>
        </p:txBody>
      </p:sp>
      <p:sp>
        <p:nvSpPr>
          <p:cNvPr id="656" name="Google Shape;656;p2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57" name="Google Shape;657;p2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p24"/>
          <p:cNvSpPr txBox="1"/>
          <p:nvPr/>
        </p:nvSpPr>
        <p:spPr>
          <a:xfrm>
            <a:off x="107950" y="2492375"/>
            <a:ext cx="8845550" cy="11684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chemeClr val="dk1"/>
              </a:buClr>
              <a:buSzPts val="2400"/>
              <a:buFont typeface="Arial"/>
              <a:buChar char="•"/>
            </a:pPr>
            <a:r>
              <a:rPr lang="en-US" sz="2200" b="1" i="0" u="none" strike="noStrike" cap="none">
                <a:solidFill>
                  <a:schemeClr val="dk1"/>
                </a:solidFill>
                <a:latin typeface="Calibri"/>
                <a:ea typeface="Calibri"/>
                <a:cs typeface="Calibri"/>
                <a:sym typeface="Calibri"/>
              </a:rPr>
              <a:t>EXAMPLE: </a:t>
            </a:r>
            <a:endParaRPr/>
          </a:p>
          <a:p>
            <a:pPr marL="0" marR="0" lvl="0" indent="0" algn="ctr" rtl="0">
              <a:lnSpc>
                <a:spcPct val="90000"/>
              </a:lnSpc>
              <a:spcBef>
                <a:spcPts val="1000"/>
              </a:spcBef>
              <a:spcAft>
                <a:spcPts val="0"/>
              </a:spcAft>
              <a:buNone/>
            </a:pPr>
            <a:r>
              <a:rPr lang="en-US" sz="2200" b="1"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
        <p:nvSpPr>
          <p:cNvPr id="659" name="Google Shape;659;p24"/>
          <p:cNvSpPr txBox="1"/>
          <p:nvPr/>
        </p:nvSpPr>
        <p:spPr>
          <a:xfrm>
            <a:off x="250825" y="5445125"/>
            <a:ext cx="8424863" cy="7699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l"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Question: If sid → sname is a valid FD?</a:t>
            </a:r>
            <a:endParaRPr sz="2200" b="0" i="0" u="none" strike="noStrike" cap="none">
              <a:solidFill>
                <a:schemeClr val="dk1"/>
              </a:solidFill>
              <a:latin typeface="Calibri"/>
              <a:ea typeface="Calibri"/>
              <a:cs typeface="Calibri"/>
              <a:sym typeface="Calibri"/>
            </a:endParaRPr>
          </a:p>
        </p:txBody>
      </p:sp>
      <p:pic>
        <p:nvPicPr>
          <p:cNvPr id="660" name="Google Shape;660;p2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graphicFrame>
        <p:nvGraphicFramePr>
          <p:cNvPr id="661" name="Google Shape;661;p24"/>
          <p:cNvGraphicFramePr/>
          <p:nvPr/>
        </p:nvGraphicFramePr>
        <p:xfrm>
          <a:off x="1855788" y="3386138"/>
          <a:ext cx="6029325" cy="2071625"/>
        </p:xfrm>
        <a:graphic>
          <a:graphicData uri="http://schemas.openxmlformats.org/drawingml/2006/table">
            <a:tbl>
              <a:tblPr firstRow="1" bandRow="1">
                <a:noFill/>
                <a:tableStyleId>{925630BF-55F2-4108-B7B7-22D3B1CDC660}</a:tableStyleId>
              </a:tblPr>
              <a:tblGrid>
                <a:gridCol w="1728050">
                  <a:extLst>
                    <a:ext uri="{9D8B030D-6E8A-4147-A177-3AD203B41FA5}">
                      <a16:colId xmlns:a16="http://schemas.microsoft.com/office/drawing/2014/main" val="20000"/>
                    </a:ext>
                  </a:extLst>
                </a:gridCol>
                <a:gridCol w="2389600">
                  <a:extLst>
                    <a:ext uri="{9D8B030D-6E8A-4147-A177-3AD203B41FA5}">
                      <a16:colId xmlns:a16="http://schemas.microsoft.com/office/drawing/2014/main" val="20001"/>
                    </a:ext>
                  </a:extLst>
                </a:gridCol>
                <a:gridCol w="1911675">
                  <a:extLst>
                    <a:ext uri="{9D8B030D-6E8A-4147-A177-3AD203B41FA5}">
                      <a16:colId xmlns:a16="http://schemas.microsoft.com/office/drawing/2014/main" val="20002"/>
                    </a:ext>
                  </a:extLst>
                </a:gridCol>
              </a:tblGrid>
              <a:tr h="414325">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25" marB="45725"/>
                </a:tc>
                <a:extLst>
                  <a:ext uri="{0D108BD9-81ED-4DB2-BD59-A6C34878D82A}">
                    <a16:rowId xmlns:a16="http://schemas.microsoft.com/office/drawing/2014/main" val="10000"/>
                  </a:ext>
                </a:extLst>
              </a:tr>
              <a:tr h="414325">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extLst>
                  <a:ext uri="{0D108BD9-81ED-4DB2-BD59-A6C34878D82A}">
                    <a16:rowId xmlns:a16="http://schemas.microsoft.com/office/drawing/2014/main" val="10001"/>
                  </a:ext>
                </a:extLst>
              </a:tr>
              <a:tr h="414325">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C2</a:t>
                      </a:r>
                      <a:endParaRPr sz="1800" u="none" strike="noStrike" cap="none"/>
                    </a:p>
                  </a:txBody>
                  <a:tcPr marL="91450" marR="91450" marT="45725" marB="45725"/>
                </a:tc>
                <a:extLst>
                  <a:ext uri="{0D108BD9-81ED-4DB2-BD59-A6C34878D82A}">
                    <a16:rowId xmlns:a16="http://schemas.microsoft.com/office/drawing/2014/main" val="10002"/>
                  </a:ext>
                </a:extLst>
              </a:tr>
              <a:tr h="4143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C2</a:t>
                      </a:r>
                      <a:endParaRPr sz="1800" u="none" strike="noStrike" cap="none"/>
                    </a:p>
                  </a:txBody>
                  <a:tcPr marL="91450" marR="91450" marT="45725" marB="45725"/>
                </a:tc>
                <a:extLst>
                  <a:ext uri="{0D108BD9-81ED-4DB2-BD59-A6C34878D82A}">
                    <a16:rowId xmlns:a16="http://schemas.microsoft.com/office/drawing/2014/main" val="10003"/>
                  </a:ext>
                </a:extLst>
              </a:tr>
              <a:tr h="414325">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662" name="Google Shape;662;p24"/>
          <p:cNvSpPr txBox="1"/>
          <p:nvPr/>
        </p:nvSpPr>
        <p:spPr>
          <a:xfrm>
            <a:off x="3268663" y="3076575"/>
            <a:ext cx="4643437"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 Example of Functional Dependency</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2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68" name="Google Shape;668;p2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Functional Dependency:</a:t>
            </a:r>
            <a:endParaRPr/>
          </a:p>
          <a:p>
            <a:pPr marL="0" marR="0" lvl="0" indent="0" algn="l" rtl="0">
              <a:spcBef>
                <a:spcPts val="0"/>
              </a:spcBef>
              <a:spcAft>
                <a:spcPts val="0"/>
              </a:spcAft>
              <a:buClr>
                <a:schemeClr val="dk1"/>
              </a:buClr>
              <a:buSzPts val="3000"/>
              <a:buFont typeface="Arial"/>
              <a:buNone/>
            </a:pPr>
            <a:endParaRPr sz="3000" b="1" i="0" u="none" strike="noStrike" cap="none">
              <a:solidFill>
                <a:schemeClr val="lt1"/>
              </a:solidFill>
              <a:latin typeface="Calibri"/>
              <a:ea typeface="Calibri"/>
              <a:cs typeface="Calibri"/>
              <a:sym typeface="Calibri"/>
            </a:endParaRPr>
          </a:p>
        </p:txBody>
      </p:sp>
      <p:sp>
        <p:nvSpPr>
          <p:cNvPr id="669" name="Google Shape;669;p2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70" name="Google Shape;670;p2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671" name="Google Shape;671;p25"/>
          <p:cNvGraphicFramePr/>
          <p:nvPr/>
        </p:nvGraphicFramePr>
        <p:xfrm>
          <a:off x="3276600" y="3573463"/>
          <a:ext cx="2590800" cy="1943100"/>
        </p:xfrm>
        <a:graphic>
          <a:graphicData uri="http://schemas.openxmlformats.org/drawingml/2006/table">
            <a:tbl>
              <a:tblPr>
                <a:noFill/>
                <a:tableStyleId>{00123980-5E6C-417B-A254-41173A75388C}</a:tableStyleId>
              </a:tblPr>
              <a:tblGrid>
                <a:gridCol w="772850">
                  <a:extLst>
                    <a:ext uri="{9D8B030D-6E8A-4147-A177-3AD203B41FA5}">
                      <a16:colId xmlns:a16="http://schemas.microsoft.com/office/drawing/2014/main" val="20000"/>
                    </a:ext>
                  </a:extLst>
                </a:gridCol>
                <a:gridCol w="417150">
                  <a:extLst>
                    <a:ext uri="{9D8B030D-6E8A-4147-A177-3AD203B41FA5}">
                      <a16:colId xmlns:a16="http://schemas.microsoft.com/office/drawing/2014/main" val="20001"/>
                    </a:ext>
                  </a:extLst>
                </a:gridCol>
                <a:gridCol w="1400800">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2" name="Google Shape;672;p25"/>
          <p:cNvSpPr txBox="1"/>
          <p:nvPr/>
        </p:nvSpPr>
        <p:spPr>
          <a:xfrm>
            <a:off x="107950" y="2420938"/>
            <a:ext cx="8928100" cy="181610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t>
            </a:r>
            <a:endParaRPr sz="2200" b="0" i="0" u="none" strike="noStrike" cap="none">
              <a:solidFill>
                <a:schemeClr val="dk1"/>
              </a:solidFill>
              <a:latin typeface="Calibri"/>
              <a:ea typeface="Calibri"/>
              <a:cs typeface="Calibri"/>
              <a:sym typeface="Calibri"/>
            </a:endParaRPr>
          </a:p>
        </p:txBody>
      </p:sp>
      <p:pic>
        <p:nvPicPr>
          <p:cNvPr id="673" name="Google Shape;673;p2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74" name="Google Shape;674;p25"/>
          <p:cNvSpPr txBox="1"/>
          <p:nvPr/>
        </p:nvSpPr>
        <p:spPr>
          <a:xfrm>
            <a:off x="107950" y="2420938"/>
            <a:ext cx="8928100" cy="181610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t>
            </a:r>
            <a:endParaRPr sz="2200" b="0" i="0" u="none" strike="noStrike" cap="none">
              <a:solidFill>
                <a:schemeClr val="dk1"/>
              </a:solidFill>
              <a:latin typeface="Calibri"/>
              <a:ea typeface="Calibri"/>
              <a:cs typeface="Calibri"/>
              <a:sym typeface="Calibri"/>
            </a:endParaRPr>
          </a:p>
        </p:txBody>
      </p:sp>
      <p:sp>
        <p:nvSpPr>
          <p:cNvPr id="675" name="Google Shape;675;p25"/>
          <p:cNvSpPr txBox="1"/>
          <p:nvPr/>
        </p:nvSpPr>
        <p:spPr>
          <a:xfrm>
            <a:off x="107950" y="2492375"/>
            <a:ext cx="8845550" cy="26781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000000"/>
              </a:buClr>
              <a:buSzPts val="2400"/>
              <a:buFont typeface="Arial"/>
              <a:buChar char="•"/>
            </a:pPr>
            <a:r>
              <a:rPr lang="en-US" sz="2200" b="1" i="0" u="none" strike="noStrike" cap="none">
                <a:solidFill>
                  <a:schemeClr val="dk1"/>
                </a:solidFill>
                <a:latin typeface="Calibri"/>
                <a:ea typeface="Calibri"/>
                <a:cs typeface="Calibri"/>
                <a:sym typeface="Calibri"/>
              </a:rPr>
              <a:t>EXAMPLE: </a:t>
            </a:r>
            <a:endParaRPr/>
          </a:p>
          <a:p>
            <a:pPr marL="342900" marR="0" lvl="0" indent="-342900" algn="l"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As we have discussed, for X → Y, for each value of X there should be one Y value. </a:t>
            </a:r>
            <a:endParaRPr/>
          </a:p>
          <a:p>
            <a:pPr marL="342900" marR="0" lvl="0" indent="-342900" algn="ctr" rtl="0">
              <a:lnSpc>
                <a:spcPct val="90000"/>
              </a:lnSpc>
              <a:spcBef>
                <a:spcPts val="1000"/>
              </a:spcBef>
              <a:spcAft>
                <a:spcPts val="0"/>
              </a:spcAft>
              <a:buClr>
                <a:srgbClr val="000000"/>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342900" algn="l" rtl="0">
              <a:lnSpc>
                <a:spcPct val="90000"/>
              </a:lnSpc>
              <a:spcBef>
                <a:spcPts val="1000"/>
              </a:spcBef>
              <a:spcAft>
                <a:spcPts val="0"/>
              </a:spcAft>
              <a:buClr>
                <a:srgbClr val="000000"/>
              </a:buClr>
              <a:buSzPts val="2400"/>
              <a:buFont typeface="Arial"/>
              <a:buNone/>
            </a:pPr>
            <a:endParaRPr sz="2200" b="1"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graphicFrame>
        <p:nvGraphicFramePr>
          <p:cNvPr id="676" name="Google Shape;676;p25"/>
          <p:cNvGraphicFramePr/>
          <p:nvPr/>
        </p:nvGraphicFramePr>
        <p:xfrm>
          <a:off x="3455988" y="3671888"/>
          <a:ext cx="2590800" cy="1943100"/>
        </p:xfrm>
        <a:graphic>
          <a:graphicData uri="http://schemas.openxmlformats.org/drawingml/2006/table">
            <a:tbl>
              <a:tblPr>
                <a:noFill/>
                <a:tableStyleId>{00123980-5E6C-417B-A254-41173A75388C}</a:tableStyleId>
              </a:tblPr>
              <a:tblGrid>
                <a:gridCol w="773100">
                  <a:extLst>
                    <a:ext uri="{9D8B030D-6E8A-4147-A177-3AD203B41FA5}">
                      <a16:colId xmlns:a16="http://schemas.microsoft.com/office/drawing/2014/main" val="20000"/>
                    </a:ext>
                  </a:extLst>
                </a:gridCol>
                <a:gridCol w="417525">
                  <a:extLst>
                    <a:ext uri="{9D8B030D-6E8A-4147-A177-3AD203B41FA5}">
                      <a16:colId xmlns:a16="http://schemas.microsoft.com/office/drawing/2014/main" val="20001"/>
                    </a:ext>
                  </a:extLst>
                </a:gridCol>
                <a:gridCol w="1400175">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Sid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Sname</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S1</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S1</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S1</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S2</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B</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S3</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B</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7" name="Google Shape;677;p25"/>
          <p:cNvSpPr txBox="1"/>
          <p:nvPr/>
        </p:nvSpPr>
        <p:spPr>
          <a:xfrm>
            <a:off x="323850" y="5876925"/>
            <a:ext cx="8351838" cy="76993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As you can see over here, for each value of Sid there is only one Sname value. Hence, Sid → Sname is valid FD.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2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83" name="Google Shape;683;p2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Types of Functional Dependency:</a:t>
            </a:r>
            <a:endParaRPr/>
          </a:p>
        </p:txBody>
      </p:sp>
      <p:sp>
        <p:nvSpPr>
          <p:cNvPr id="684" name="Google Shape;684;p2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85" name="Google Shape;685;p2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686" name="Google Shape;686;p26"/>
          <p:cNvGraphicFramePr/>
          <p:nvPr/>
        </p:nvGraphicFramePr>
        <p:xfrm>
          <a:off x="3276600" y="3573463"/>
          <a:ext cx="2590800" cy="1943100"/>
        </p:xfrm>
        <a:graphic>
          <a:graphicData uri="http://schemas.openxmlformats.org/drawingml/2006/table">
            <a:tbl>
              <a:tblPr>
                <a:noFill/>
                <a:tableStyleId>{00123980-5E6C-417B-A254-41173A75388C}</a:tableStyleId>
              </a:tblPr>
              <a:tblGrid>
                <a:gridCol w="772850">
                  <a:extLst>
                    <a:ext uri="{9D8B030D-6E8A-4147-A177-3AD203B41FA5}">
                      <a16:colId xmlns:a16="http://schemas.microsoft.com/office/drawing/2014/main" val="20000"/>
                    </a:ext>
                  </a:extLst>
                </a:gridCol>
                <a:gridCol w="417150">
                  <a:extLst>
                    <a:ext uri="{9D8B030D-6E8A-4147-A177-3AD203B41FA5}">
                      <a16:colId xmlns:a16="http://schemas.microsoft.com/office/drawing/2014/main" val="20001"/>
                    </a:ext>
                  </a:extLst>
                </a:gridCol>
                <a:gridCol w="1400800">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87" name="Google Shape;687;p26"/>
          <p:cNvSpPr txBox="1"/>
          <p:nvPr/>
        </p:nvSpPr>
        <p:spPr>
          <a:xfrm>
            <a:off x="107950" y="2420938"/>
            <a:ext cx="8928100" cy="181610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t>
            </a:r>
            <a:endParaRPr sz="2200" b="0" i="0" u="none" strike="noStrike" cap="none">
              <a:solidFill>
                <a:schemeClr val="dk1"/>
              </a:solidFill>
              <a:latin typeface="Calibri"/>
              <a:ea typeface="Calibri"/>
              <a:cs typeface="Calibri"/>
              <a:sym typeface="Calibri"/>
            </a:endParaRPr>
          </a:p>
        </p:txBody>
      </p:sp>
      <p:pic>
        <p:nvPicPr>
          <p:cNvPr id="688" name="Google Shape;688;p2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89" name="Google Shape;689;p26"/>
          <p:cNvSpPr txBox="1"/>
          <p:nvPr/>
        </p:nvSpPr>
        <p:spPr>
          <a:xfrm>
            <a:off x="107950" y="2420938"/>
            <a:ext cx="8928100" cy="578643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Trivial FD:  </a:t>
            </a:r>
            <a:endParaRPr/>
          </a:p>
          <a:p>
            <a:pPr marL="0" marR="0" lvl="0" indent="0" algn="just" rtl="0">
              <a:spcBef>
                <a:spcPts val="0"/>
              </a:spcBef>
              <a:spcAft>
                <a:spcPts val="0"/>
              </a:spcAft>
              <a:buClr>
                <a:schemeClr val="dk1"/>
              </a:buClr>
              <a:buSzPts val="3000"/>
              <a:buFont typeface="Arial"/>
              <a:buNone/>
            </a:pPr>
            <a:endParaRPr sz="30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X→Y is trivial FD if Y is a subset of X.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Every possible Trivial FD is implied in the relation.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For example, Consider Table 1.1. Following FDs are Trivial FDs.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Sid → Sid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Sname → Sname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SidSname → Sname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SidSname → SidSname </a:t>
            </a:r>
            <a:endParaRPr/>
          </a:p>
          <a:p>
            <a:pPr marL="800100" marR="0" lvl="1" indent="-3429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2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95" name="Google Shape;695;p2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Types of Functional Dependency:</a:t>
            </a:r>
            <a:endParaRPr/>
          </a:p>
        </p:txBody>
      </p:sp>
      <p:sp>
        <p:nvSpPr>
          <p:cNvPr id="696" name="Google Shape;696;p2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97" name="Google Shape;697;p2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698" name="Google Shape;698;p27"/>
          <p:cNvGraphicFramePr/>
          <p:nvPr/>
        </p:nvGraphicFramePr>
        <p:xfrm>
          <a:off x="3276600" y="3573463"/>
          <a:ext cx="2590800" cy="1943100"/>
        </p:xfrm>
        <a:graphic>
          <a:graphicData uri="http://schemas.openxmlformats.org/drawingml/2006/table">
            <a:tbl>
              <a:tblPr>
                <a:noFill/>
                <a:tableStyleId>{00123980-5E6C-417B-A254-41173A75388C}</a:tableStyleId>
              </a:tblPr>
              <a:tblGrid>
                <a:gridCol w="772850">
                  <a:extLst>
                    <a:ext uri="{9D8B030D-6E8A-4147-A177-3AD203B41FA5}">
                      <a16:colId xmlns:a16="http://schemas.microsoft.com/office/drawing/2014/main" val="20000"/>
                    </a:ext>
                  </a:extLst>
                </a:gridCol>
                <a:gridCol w="417150">
                  <a:extLst>
                    <a:ext uri="{9D8B030D-6E8A-4147-A177-3AD203B41FA5}">
                      <a16:colId xmlns:a16="http://schemas.microsoft.com/office/drawing/2014/main" val="20001"/>
                    </a:ext>
                  </a:extLst>
                </a:gridCol>
                <a:gridCol w="1400800">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99" name="Google Shape;699;p2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00" name="Google Shape;700;p27"/>
          <p:cNvSpPr txBox="1"/>
          <p:nvPr/>
        </p:nvSpPr>
        <p:spPr>
          <a:xfrm>
            <a:off x="0" y="2492375"/>
            <a:ext cx="9144000" cy="31400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Non- Trivial FD:</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X→Y is non- trivial FD if there is no common attribute in X, Y attribute set.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For example, Consider Table 1.1.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 Sid → Sname is non- trivial FD. </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2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06" name="Google Shape;706;p28"/>
          <p:cNvSpPr/>
          <p:nvPr/>
        </p:nvSpPr>
        <p:spPr>
          <a:xfrm>
            <a:off x="0" y="148431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Armstrong's axioms:</a:t>
            </a:r>
            <a:endParaRPr sz="3000" b="1" i="0" u="none" strike="noStrike" cap="none">
              <a:solidFill>
                <a:schemeClr val="lt1"/>
              </a:solidFill>
              <a:latin typeface="Calibri"/>
              <a:ea typeface="Calibri"/>
              <a:cs typeface="Calibri"/>
              <a:sym typeface="Calibri"/>
            </a:endParaRPr>
          </a:p>
        </p:txBody>
      </p:sp>
      <p:sp>
        <p:nvSpPr>
          <p:cNvPr id="707" name="Google Shape;707;p2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08" name="Google Shape;708;p2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09" name="Google Shape;709;p2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10" name="Google Shape;710;p28"/>
          <p:cNvSpPr txBox="1"/>
          <p:nvPr/>
        </p:nvSpPr>
        <p:spPr>
          <a:xfrm>
            <a:off x="107950" y="2420938"/>
            <a:ext cx="8845550" cy="27717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Armstrong's axioms are a set of rules used to infer (derive) all the functional dependencies on a relational database.</a:t>
            </a:r>
            <a:endParaRPr sz="2200" b="0" i="0" u="none" strike="noStrike" cap="none">
              <a:solidFill>
                <a:schemeClr val="dk1"/>
              </a:solidFill>
              <a:latin typeface="Calibri"/>
              <a:ea typeface="Calibri"/>
              <a:cs typeface="Calibri"/>
              <a:sym typeface="Calibri"/>
            </a:endParaRPr>
          </a:p>
          <a:p>
            <a:pPr marL="520700" marR="0" lvl="0" indent="-165100" algn="just" rtl="0">
              <a:lnSpc>
                <a:spcPct val="90000"/>
              </a:lnSpc>
              <a:spcBef>
                <a:spcPts val="10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Let A, B, and C is subsets of the attributes of the relation R.</a:t>
            </a:r>
            <a:endParaRPr/>
          </a:p>
          <a:p>
            <a:pPr marL="342900" marR="0" lvl="0" indent="-165100" algn="just" rtl="0">
              <a:lnSpc>
                <a:spcPct val="90000"/>
              </a:lnSpc>
              <a:spcBef>
                <a:spcPts val="10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Rules are mentioned in the next slide.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2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16" name="Google Shape;716;p29"/>
          <p:cNvSpPr/>
          <p:nvPr/>
        </p:nvSpPr>
        <p:spPr>
          <a:xfrm>
            <a:off x="0" y="148431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Armstrong's axioms:</a:t>
            </a:r>
            <a:endParaRPr sz="3000" b="1" i="0" u="none" strike="noStrike" cap="none">
              <a:solidFill>
                <a:schemeClr val="lt1"/>
              </a:solidFill>
              <a:latin typeface="Calibri"/>
              <a:ea typeface="Calibri"/>
              <a:cs typeface="Calibri"/>
              <a:sym typeface="Calibri"/>
            </a:endParaRPr>
          </a:p>
        </p:txBody>
      </p:sp>
      <p:sp>
        <p:nvSpPr>
          <p:cNvPr id="717" name="Google Shape;717;p2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18" name="Google Shape;718;p2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19" name="Google Shape;719;p2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pic>
        <p:nvPicPr>
          <p:cNvPr id="720" name="Google Shape;720;p29"/>
          <p:cNvPicPr preferRelativeResize="0"/>
          <p:nvPr/>
        </p:nvPicPr>
        <p:blipFill rotWithShape="1">
          <a:blip r:embed="rId5">
            <a:alphaModFix/>
          </a:blip>
          <a:srcRect l="33717" t="25128" r="17886" b="22738"/>
          <a:stretch/>
        </p:blipFill>
        <p:spPr>
          <a:xfrm>
            <a:off x="0" y="2127250"/>
            <a:ext cx="9109075" cy="454183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3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26" name="Google Shape;726;p3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just"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Attribute Closure:</a:t>
            </a:r>
            <a:r>
              <a:rPr lang="en-US" sz="3000" b="1" i="0" u="none" strike="noStrike" cap="none">
                <a:solidFill>
                  <a:schemeClr val="dk1"/>
                </a:solidFill>
                <a:latin typeface="Calibri"/>
                <a:ea typeface="Calibri"/>
                <a:cs typeface="Calibri"/>
                <a:sym typeface="Calibri"/>
              </a:rPr>
              <a:t> </a:t>
            </a:r>
            <a:endParaRPr/>
          </a:p>
        </p:txBody>
      </p:sp>
      <p:sp>
        <p:nvSpPr>
          <p:cNvPr id="727" name="Google Shape;727;p3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28" name="Google Shape;728;p3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just"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29" name="Google Shape;729;p3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30" name="Google Shape;730;p30"/>
          <p:cNvSpPr txBox="1"/>
          <p:nvPr/>
        </p:nvSpPr>
        <p:spPr>
          <a:xfrm>
            <a:off x="190500" y="2492896"/>
            <a:ext cx="8953500" cy="190616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Given a set of attributes, the closure of any attribute X under F is the set of attributes that are functionally determined by X under F.</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It is denoted by X</a:t>
            </a:r>
            <a:r>
              <a:rPr lang="en-US" sz="2200" b="0" i="0" u="none" strike="noStrike" cap="none" baseline="30000">
                <a:solidFill>
                  <a:schemeClr val="dk1"/>
                </a:solidFill>
                <a:latin typeface="Calibri"/>
                <a:ea typeface="Calibri"/>
                <a:cs typeface="Calibri"/>
                <a:sym typeface="Calibri"/>
              </a:rPr>
              <a:t>+</a:t>
            </a:r>
            <a:r>
              <a:rPr lang="en-US" sz="2200" b="0" i="0" u="none" strike="noStrike" cap="none">
                <a:solidFill>
                  <a:schemeClr val="dk1"/>
                </a:solidFill>
                <a:latin typeface="Calibri"/>
                <a:ea typeface="Calibri"/>
                <a:cs typeface="Calibri"/>
                <a:sym typeface="Calibri"/>
              </a:rPr>
              <a:t>.</a:t>
            </a:r>
            <a:endParaRPr/>
          </a:p>
          <a:p>
            <a:pPr marL="342900" marR="0" lvl="0" indent="-342900" algn="just" rtl="0">
              <a:lnSpc>
                <a:spcPct val="90000"/>
              </a:lnSpc>
              <a:spcBef>
                <a:spcPts val="1000"/>
              </a:spcBef>
              <a:spcAft>
                <a:spcPts val="0"/>
              </a:spcAft>
              <a:buClr>
                <a:schemeClr val="dk1"/>
              </a:buClr>
              <a:buSzPts val="2800"/>
              <a:buFont typeface="Arial"/>
              <a:buChar char="•"/>
            </a:pPr>
            <a:r>
              <a:rPr lang="en-US" sz="2000" b="0" i="0" u="none" strike="noStrike" cap="none">
                <a:solidFill>
                  <a:schemeClr val="dk1"/>
                </a:solidFill>
                <a:highlight>
                  <a:srgbClr val="FFFF00"/>
                </a:highlight>
                <a:latin typeface="Calibri"/>
                <a:ea typeface="Calibri"/>
                <a:cs typeface="Calibri"/>
                <a:sym typeface="Calibri"/>
              </a:rPr>
              <a:t>[X]</a:t>
            </a:r>
            <a:r>
              <a:rPr lang="en-US" sz="2000" b="0" i="0" u="none" strike="noStrike" cap="none" baseline="30000">
                <a:solidFill>
                  <a:schemeClr val="dk1"/>
                </a:solidFill>
                <a:highlight>
                  <a:srgbClr val="FFFF00"/>
                </a:highlight>
                <a:latin typeface="Calibri"/>
                <a:ea typeface="Calibri"/>
                <a:cs typeface="Calibri"/>
                <a:sym typeface="Calibri"/>
              </a:rPr>
              <a:t>+ </a:t>
            </a:r>
            <a:r>
              <a:rPr lang="en-US" sz="2000" b="0" i="0" u="none" strike="noStrike" cap="none">
                <a:solidFill>
                  <a:schemeClr val="dk1"/>
                </a:solidFill>
                <a:highlight>
                  <a:srgbClr val="FFFF00"/>
                </a:highlight>
                <a:latin typeface="Calibri"/>
                <a:ea typeface="Calibri"/>
                <a:cs typeface="Calibri"/>
                <a:sym typeface="Calibri"/>
              </a:rPr>
              <a:t>= { Set of attributes determined by X.} </a:t>
            </a:r>
            <a:endParaRPr sz="2000" b="0" i="0" u="none" strike="noStrike" cap="none" baseline="30000">
              <a:solidFill>
                <a:schemeClr val="dk1"/>
              </a:solidFill>
              <a:highlight>
                <a:srgbClr val="FFFF00"/>
              </a:highlight>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3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36" name="Google Shape;736;p3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Attribute Closure:</a:t>
            </a:r>
            <a:r>
              <a:rPr lang="en-US" sz="3000" b="1" i="0" u="none" strike="noStrike" cap="none">
                <a:solidFill>
                  <a:schemeClr val="dk1"/>
                </a:solidFill>
                <a:latin typeface="Calibri"/>
                <a:ea typeface="Calibri"/>
                <a:cs typeface="Calibri"/>
                <a:sym typeface="Calibri"/>
              </a:rPr>
              <a:t> </a:t>
            </a:r>
            <a:endParaRPr/>
          </a:p>
        </p:txBody>
      </p:sp>
      <p:sp>
        <p:nvSpPr>
          <p:cNvPr id="737" name="Google Shape;737;p3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38" name="Google Shape;738;p3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39" name="Google Shape;739;p3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40" name="Google Shape;740;p31"/>
          <p:cNvSpPr txBox="1"/>
          <p:nvPr/>
        </p:nvSpPr>
        <p:spPr>
          <a:xfrm>
            <a:off x="190500" y="2492375"/>
            <a:ext cx="8953500" cy="4041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Given relation R with attributes A,B,C,D,E,F,G and set of FDs, </a:t>
            </a:r>
            <a:endParaRPr/>
          </a:p>
          <a:p>
            <a:pPr marL="0" marR="0" lvl="0" indent="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F = { A → B, B → C, AC → D, CD → E, G → A, AF → G }.</a:t>
            </a:r>
            <a:endParaRPr/>
          </a:p>
          <a:p>
            <a:pPr marL="0" marR="0" lvl="0" indent="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Find the Closure of  and AF.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Answer: 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is { A, B, C, D, E)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[AF]</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A, B, C, D, E, F, G}</a:t>
            </a:r>
            <a:endParaRPr sz="2200" b="0" i="0" u="none" strike="noStrike" cap="none" baseline="300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baseline="300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3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46" name="Google Shape;746;p3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Super Key:</a:t>
            </a:r>
            <a:endParaRPr/>
          </a:p>
        </p:txBody>
      </p:sp>
      <p:sp>
        <p:nvSpPr>
          <p:cNvPr id="747" name="Google Shape;747;p3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48" name="Google Shape;748;p3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49" name="Google Shape;749;p3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50" name="Google Shape;750;p32"/>
          <p:cNvSpPr txBox="1"/>
          <p:nvPr/>
        </p:nvSpPr>
        <p:spPr>
          <a:xfrm>
            <a:off x="190500" y="2565400"/>
            <a:ext cx="8845550" cy="336391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FD’s determine Super key.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 is a Super Key of R iff X</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should determine all the attribute of Relation R. </a:t>
            </a:r>
            <a:endParaRPr/>
          </a:p>
          <a:p>
            <a:pPr marL="342900" marR="0" lvl="0" indent="-203200" algn="just" rtl="0">
              <a:spcBef>
                <a:spcPts val="0"/>
              </a:spcBef>
              <a:spcAft>
                <a:spcPts val="0"/>
              </a:spcAft>
              <a:buClr>
                <a:schemeClr val="dk1"/>
              </a:buClr>
              <a:buSzPts val="2200"/>
              <a:buFont typeface="Arial"/>
              <a:buNone/>
            </a:pPr>
            <a:endParaRPr sz="2200" b="0" i="0" u="none" strike="noStrike" cap="none" baseline="300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Example: </a:t>
            </a:r>
            <a:r>
              <a:rPr lang="en-US" sz="2200" b="0" i="0" u="none" strike="noStrike" cap="none">
                <a:solidFill>
                  <a:schemeClr val="dk1"/>
                </a:solidFill>
                <a:latin typeface="Calibri"/>
                <a:ea typeface="Calibri"/>
                <a:cs typeface="Calibri"/>
                <a:sym typeface="Calibri"/>
              </a:rPr>
              <a:t>R(ABCD), F = { A → B, B → C, C → D } </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A, B, C, D}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Hence, A is one of the super keys. </a:t>
            </a:r>
            <a:endParaRPr sz="2200" b="0" i="0" u="none" strike="noStrike" cap="none" baseline="30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78" name="Google Shape;278;p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79" name="Google Shape;279;p5"/>
          <p:cNvSpPr txBox="1"/>
          <p:nvPr/>
        </p:nvSpPr>
        <p:spPr>
          <a:xfrm>
            <a:off x="190500" y="2286000"/>
            <a:ext cx="8739188" cy="3478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b="1" i="0" u="none" strike="noStrike" cap="none">
                <a:solidFill>
                  <a:schemeClr val="dk1"/>
                </a:solidFill>
                <a:latin typeface="Calibri"/>
                <a:ea typeface="Calibri"/>
                <a:cs typeface="Calibri"/>
                <a:sym typeface="Calibri"/>
              </a:rPr>
              <a:t>UNARY OPERATIONS:</a:t>
            </a:r>
            <a:endParaRPr/>
          </a:p>
          <a:p>
            <a:pPr marL="0" marR="0" lvl="0" indent="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1) Select: Selects the tuples from the database which satisfy the given predicate. Denoted by sigma (σ). The predicates are written in subscript of (σ).</a:t>
            </a:r>
            <a:endParaRPr/>
          </a:p>
          <a:p>
            <a:pPr marL="0" marR="0" lvl="0" indent="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Example: (here, Eno=123 is predicate) σ</a:t>
            </a:r>
            <a:r>
              <a:rPr lang="en-US" sz="2000" b="0" i="0" u="none" strike="noStrike" cap="none" baseline="-25000">
                <a:solidFill>
                  <a:schemeClr val="dk1"/>
                </a:solidFill>
                <a:latin typeface="Calibri"/>
                <a:ea typeface="Calibri"/>
                <a:cs typeface="Calibri"/>
                <a:sym typeface="Calibri"/>
              </a:rPr>
              <a:t>Eno=123 </a:t>
            </a:r>
            <a:r>
              <a:rPr lang="en-US" sz="2000" b="0" i="0" u="none" strike="noStrike" cap="none" baseline="30000">
                <a:solidFill>
                  <a:schemeClr val="dk1"/>
                </a:solidFill>
                <a:latin typeface="Calibri"/>
                <a:ea typeface="Calibri"/>
                <a:cs typeface="Calibri"/>
                <a:sym typeface="Calibri"/>
              </a:rPr>
              <a:t>   </a:t>
            </a:r>
            <a:endParaRPr sz="2000" b="0" i="0" u="none" strike="noStrike" cap="none" baseline="-250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2) Project: Project allow us to project a subset of relations or the whole relation. Denoted by pi (Π). Attributes to be appeared come in subscript of (Π).</a:t>
            </a:r>
            <a:endParaRPr/>
          </a:p>
          <a:p>
            <a:pPr marL="0" marR="0" lvl="0" indent="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Example: (here, Eno and name in subscript are subset of relation to be          projected) Π</a:t>
            </a:r>
            <a:r>
              <a:rPr lang="en-US" sz="2000" b="0" i="0" u="none" strike="noStrike" cap="none" baseline="-25000">
                <a:solidFill>
                  <a:schemeClr val="dk1"/>
                </a:solidFill>
                <a:latin typeface="Calibri"/>
                <a:ea typeface="Calibri"/>
                <a:cs typeface="Calibri"/>
                <a:sym typeface="Calibri"/>
              </a:rPr>
              <a:t>Eno, name  </a:t>
            </a:r>
            <a:endParaRPr/>
          </a:p>
          <a:p>
            <a:pPr marL="0" marR="0" lvl="0" indent="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80" name="Google Shape;280;p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282" name="Google Shape;282;p5"/>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3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56" name="Google Shape;756;p3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57" name="Google Shape;757;p3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58" name="Google Shape;758;p3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59" name="Google Shape;759;p3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60" name="Google Shape;760;p33"/>
          <p:cNvSpPr txBox="1"/>
          <p:nvPr/>
        </p:nvSpPr>
        <p:spPr>
          <a:xfrm>
            <a:off x="190500" y="2565400"/>
            <a:ext cx="8845550" cy="550862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Minimal Super key is Candidate Key.</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 is candidate key of Relation R if and only if</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X must be super key of R. 										AND </a:t>
            </a:r>
            <a:endParaRPr/>
          </a:p>
          <a:p>
            <a:pPr marL="457200" marR="0" lvl="0" indent="-4572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No proper Subset of attribute X is Super Key. </a:t>
            </a:r>
            <a:endParaRPr/>
          </a:p>
          <a:p>
            <a:pPr marL="457200" marR="0" lvl="0" indent="-31750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Prime attributes and Non-Prime Attributes: </a:t>
            </a:r>
            <a:r>
              <a:rPr lang="en-US" sz="2200" b="0" i="0" u="none" strike="noStrike" cap="none">
                <a:solidFill>
                  <a:schemeClr val="dk1"/>
                </a:solidFill>
                <a:latin typeface="Calibri"/>
                <a:ea typeface="Calibri"/>
                <a:cs typeface="Calibri"/>
                <a:sym typeface="Calibri"/>
              </a:rPr>
              <a:t>Attributes of relations which are part of candidate key are known as Prime Attributes and attributes which are not part of candidate keys are known ad non-prime attributes.</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3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66" name="Google Shape;766;p3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67" name="Google Shape;767;p3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68" name="Google Shape;768;p3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69" name="Google Shape;769;p3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70" name="Google Shape;770;p34"/>
          <p:cNvSpPr txBox="1"/>
          <p:nvPr/>
        </p:nvSpPr>
        <p:spPr>
          <a:xfrm>
            <a:off x="190500" y="2565400"/>
            <a:ext cx="8845550" cy="43799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R(ABCD), F = { AB → C, C → D, B → E } </a:t>
            </a: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[AB]</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A, B, C, D, E} </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Hence, AB is one of the super keys. </a:t>
            </a:r>
            <a:endParaRPr/>
          </a:p>
          <a:p>
            <a:pPr marL="0" marR="0" lvl="0" indent="0" algn="just" rtl="0">
              <a:spcBef>
                <a:spcPts val="0"/>
              </a:spcBef>
              <a:spcAft>
                <a:spcPts val="0"/>
              </a:spcAft>
              <a:buClr>
                <a:schemeClr val="dk1"/>
              </a:buClr>
              <a:buSzPts val="2200"/>
              <a:buFont typeface="Arial"/>
              <a:buNone/>
            </a:pPr>
            <a:endParaRPr sz="2200" b="0" i="0" u="none" strike="noStrike" cap="none" baseline="30000">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To check if AB is Candidate key or not, we have to check closure set of minimal subset of AB, i.e [A]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and [B]</a:t>
            </a:r>
            <a:r>
              <a:rPr lang="en-US" sz="2200" b="0" i="0" u="none" strike="noStrike" cap="none" baseline="30000">
                <a:solidFill>
                  <a:schemeClr val="dk1"/>
                </a:solidFill>
                <a:latin typeface="Calibri"/>
                <a:ea typeface="Calibri"/>
                <a:cs typeface="Calibri"/>
                <a:sym typeface="Calibri"/>
              </a:rPr>
              <a:t>+</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{A} (</a:t>
            </a:r>
            <a:r>
              <a:rPr lang="en-US" sz="2200" b="1" i="0" u="none" strike="noStrike" cap="none">
                <a:solidFill>
                  <a:schemeClr val="dk1"/>
                </a:solidFill>
                <a:latin typeface="Calibri"/>
                <a:ea typeface="Calibri"/>
                <a:cs typeface="Calibri"/>
                <a:sym typeface="Calibri"/>
              </a:rPr>
              <a:t>NOT SUPERKEY/CANDIDATE KEY)</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[B]</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{BE} (</a:t>
            </a:r>
            <a:r>
              <a:rPr lang="en-US" sz="2200" b="1" i="0" u="none" strike="noStrike" cap="none">
                <a:solidFill>
                  <a:schemeClr val="dk1"/>
                </a:solidFill>
                <a:latin typeface="Calibri"/>
                <a:ea typeface="Calibri"/>
                <a:cs typeface="Calibri"/>
                <a:sym typeface="Calibri"/>
              </a:rPr>
              <a:t>NOT SUPERKEY/CANDIDATE KEY)</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3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76" name="Google Shape;776;p3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77" name="Google Shape;777;p3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78" name="Google Shape;778;p3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79" name="Google Shape;779;p3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80" name="Google Shape;780;p35"/>
          <p:cNvSpPr txBox="1"/>
          <p:nvPr/>
        </p:nvSpPr>
        <p:spPr>
          <a:xfrm>
            <a:off x="190500" y="2565400"/>
            <a:ext cx="8845550" cy="48323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Note 1: </a:t>
            </a:r>
            <a:r>
              <a:rPr lang="en-US" sz="2200" b="0" i="0" u="none" strike="noStrike" cap="none">
                <a:solidFill>
                  <a:schemeClr val="dk1"/>
                </a:solidFill>
                <a:latin typeface="Calibri"/>
                <a:ea typeface="Calibri"/>
                <a:cs typeface="Calibri"/>
                <a:sym typeface="Calibri"/>
              </a:rPr>
              <a:t>If attribute is in R but not in non-trivial FD set, then that attribute must be part of Candidate key. </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R(ABCDEF), F = { A → D, F → E, C → F, F → A } </a:t>
            </a: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Here, B is not part of non-trivial FD set so it must be part of candidate key. </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[C]</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 A, C, E, F} </a:t>
            </a:r>
            <a:endParaRPr sz="2200" b="0" i="0" u="none" strike="noStrike" cap="none" baseline="30000">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Candidate key: </a:t>
            </a:r>
            <a:r>
              <a:rPr lang="en-US" sz="2200" b="0" i="0" u="none" strike="noStrike" cap="none">
                <a:solidFill>
                  <a:schemeClr val="dk1"/>
                </a:solidFill>
                <a:latin typeface="Calibri"/>
                <a:ea typeface="Calibri"/>
                <a:cs typeface="Calibri"/>
                <a:sym typeface="Calibri"/>
              </a:rPr>
              <a:t>{ BC } </a:t>
            </a:r>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Prime attributes: </a:t>
            </a:r>
            <a:r>
              <a:rPr lang="en-US" sz="2200" b="0" i="0" u="none" strike="noStrike" cap="none">
                <a:solidFill>
                  <a:schemeClr val="dk1"/>
                </a:solidFill>
                <a:latin typeface="Calibri"/>
                <a:ea typeface="Calibri"/>
                <a:cs typeface="Calibri"/>
                <a:sym typeface="Calibri"/>
              </a:rPr>
              <a:t>B and C</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3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86" name="Google Shape;786;p3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87" name="Google Shape;787;p3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88" name="Google Shape;788;p3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89" name="Google Shape;789;p3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90" name="Google Shape;790;p36"/>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Note 2: </a:t>
            </a:r>
            <a:r>
              <a:rPr lang="en-US" sz="2200" b="0" i="0" u="none" strike="noStrike" cap="none">
                <a:solidFill>
                  <a:schemeClr val="dk1"/>
                </a:solidFill>
                <a:latin typeface="Calibri"/>
                <a:ea typeface="Calibri"/>
                <a:cs typeface="Calibri"/>
                <a:sym typeface="Calibri"/>
              </a:rPr>
              <a:t>If some attribute X is only part of determinant side but not belongs to any determiner of non-trivial FD set of relation R then X must be part of Candidate key.  </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R(ABCDEF), F = { AB → C, E → F, D → C, C → B } </a:t>
            </a: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Here, A,E are at the determinant side only. </a:t>
            </a:r>
            <a:endParaRPr sz="2200" b="0" i="0" u="none" strike="noStrike" cap="none" baseline="30000">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Candidate key: </a:t>
            </a:r>
            <a:r>
              <a:rPr lang="en-US" sz="2200" b="0" i="0" u="none" strike="noStrike" cap="none">
                <a:solidFill>
                  <a:schemeClr val="dk1"/>
                </a:solidFill>
                <a:latin typeface="Calibri"/>
                <a:ea typeface="Calibri"/>
                <a:cs typeface="Calibri"/>
                <a:sym typeface="Calibri"/>
              </a:rPr>
              <a:t>{ ABE} </a:t>
            </a:r>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Prime attributes: </a:t>
            </a:r>
            <a:r>
              <a:rPr lang="en-US" sz="2200" b="0" i="0" u="none" strike="noStrike" cap="none">
                <a:solidFill>
                  <a:schemeClr val="dk1"/>
                </a:solidFill>
                <a:latin typeface="Calibri"/>
                <a:ea typeface="Calibri"/>
                <a:cs typeface="Calibri"/>
                <a:sym typeface="Calibri"/>
              </a:rPr>
              <a:t>A,B and E</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3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96" name="Google Shape;796;p3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97" name="Google Shape;797;p3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98" name="Google Shape;798;p3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99" name="Google Shape;799;p3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00" name="Google Shape;800;p37"/>
          <p:cNvSpPr txBox="1"/>
          <p:nvPr/>
        </p:nvSpPr>
        <p:spPr>
          <a:xfrm>
            <a:off x="190500" y="2565400"/>
            <a:ext cx="8845550" cy="68627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Exercise: Find Candidate Keys of below relations.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R(ABCDE), F = { AB → B, BC → D, CD → E, E → A}</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 R(ABCD), F = { AB → CD, C → A, D → B}</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R(ABCDEF), F = { AB → C, C → DE, E → F, EF → B, E → A}</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R(ABCDEFG), F = { AB → CD, AF → D, DE → F, C → G, F → E, G → A}</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3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06" name="Google Shape;806;p3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07" name="Google Shape;807;p3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08" name="Google Shape;808;p3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09" name="Google Shape;809;p3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10" name="Google Shape;810;p38"/>
          <p:cNvSpPr txBox="1"/>
          <p:nvPr/>
        </p:nvSpPr>
        <p:spPr>
          <a:xfrm>
            <a:off x="190500" y="2492375"/>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Normalization is the procedure to reduce the Redundancy.</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Redundancy can occur in Relation if two or more independent relations are stored in the single table.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For example, in the given example, two independent relations Student relation and Course relation is stored in single table.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3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16" name="Google Shape;816;p3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17" name="Google Shape;817;p3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18" name="Google Shape;818;p3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19" name="Google Shape;819;p3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20" name="Google Shape;820;p39"/>
          <p:cNvSpPr txBox="1"/>
          <p:nvPr/>
        </p:nvSpPr>
        <p:spPr>
          <a:xfrm>
            <a:off x="190500" y="2492375"/>
            <a:ext cx="8763000" cy="4318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Example of Redundancy: </a:t>
            </a:r>
            <a:endParaRPr sz="2200" b="1" i="0" u="none" strike="noStrike" cap="none">
              <a:solidFill>
                <a:schemeClr val="dk1"/>
              </a:solidFill>
              <a:latin typeface="Calibri"/>
              <a:ea typeface="Calibri"/>
              <a:cs typeface="Calibri"/>
              <a:sym typeface="Calibri"/>
            </a:endParaRPr>
          </a:p>
        </p:txBody>
      </p:sp>
      <p:graphicFrame>
        <p:nvGraphicFramePr>
          <p:cNvPr id="821" name="Google Shape;821;p39"/>
          <p:cNvGraphicFramePr/>
          <p:nvPr/>
        </p:nvGraphicFramePr>
        <p:xfrm>
          <a:off x="1692275" y="3708400"/>
          <a:ext cx="5903850" cy="2416150"/>
        </p:xfrm>
        <a:graphic>
          <a:graphicData uri="http://schemas.openxmlformats.org/drawingml/2006/table">
            <a:tbl>
              <a:tblPr firstRow="1" bandRow="1">
                <a:noFill/>
                <a:tableStyleId>{925630BF-55F2-4108-B7B7-22D3B1CDC660}</a:tableStyleId>
              </a:tblPr>
              <a:tblGrid>
                <a:gridCol w="983975">
                  <a:extLst>
                    <a:ext uri="{9D8B030D-6E8A-4147-A177-3AD203B41FA5}">
                      <a16:colId xmlns:a16="http://schemas.microsoft.com/office/drawing/2014/main" val="20000"/>
                    </a:ext>
                  </a:extLst>
                </a:gridCol>
                <a:gridCol w="983975">
                  <a:extLst>
                    <a:ext uri="{9D8B030D-6E8A-4147-A177-3AD203B41FA5}">
                      <a16:colId xmlns:a16="http://schemas.microsoft.com/office/drawing/2014/main" val="20001"/>
                    </a:ext>
                  </a:extLst>
                </a:gridCol>
                <a:gridCol w="983975">
                  <a:extLst>
                    <a:ext uri="{9D8B030D-6E8A-4147-A177-3AD203B41FA5}">
                      <a16:colId xmlns:a16="http://schemas.microsoft.com/office/drawing/2014/main" val="20002"/>
                    </a:ext>
                  </a:extLst>
                </a:gridCol>
                <a:gridCol w="983975">
                  <a:extLst>
                    <a:ext uri="{9D8B030D-6E8A-4147-A177-3AD203B41FA5}">
                      <a16:colId xmlns:a16="http://schemas.microsoft.com/office/drawing/2014/main" val="20003"/>
                    </a:ext>
                  </a:extLst>
                </a:gridCol>
                <a:gridCol w="983975">
                  <a:extLst>
                    <a:ext uri="{9D8B030D-6E8A-4147-A177-3AD203B41FA5}">
                      <a16:colId xmlns:a16="http://schemas.microsoft.com/office/drawing/2014/main" val="20004"/>
                    </a:ext>
                  </a:extLst>
                </a:gridCol>
                <a:gridCol w="983975">
                  <a:extLst>
                    <a:ext uri="{9D8B030D-6E8A-4147-A177-3AD203B41FA5}">
                      <a16:colId xmlns:a16="http://schemas.microsoft.com/office/drawing/2014/main" val="20005"/>
                    </a:ext>
                  </a:extLst>
                </a:gridCol>
              </a:tblGrid>
              <a:tr h="401000">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25" marR="91425" marT="45725" marB="45725"/>
                </a:tc>
                <a:extLst>
                  <a:ext uri="{0D108BD9-81ED-4DB2-BD59-A6C34878D82A}">
                    <a16:rowId xmlns:a16="http://schemas.microsoft.com/office/drawing/2014/main" val="10000"/>
                  </a:ext>
                </a:extLst>
              </a:tr>
              <a:tr h="411150">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25" marR="91425" marT="45725" marB="45725">
                    <a:solidFill>
                      <a:srgbClr val="FF0000"/>
                    </a:solidFill>
                  </a:tcPr>
                </a:tc>
                <a:extLst>
                  <a:ext uri="{0D108BD9-81ED-4DB2-BD59-A6C34878D82A}">
                    <a16:rowId xmlns:a16="http://schemas.microsoft.com/office/drawing/2014/main" val="10001"/>
                  </a:ext>
                </a:extLst>
              </a:tr>
              <a:tr h="40100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25" marR="91425" marT="45725" marB="45725">
                    <a:solidFill>
                      <a:srgbClr val="FF0000"/>
                    </a:solidFill>
                  </a:tcPr>
                </a:tc>
                <a:extLst>
                  <a:ext uri="{0D108BD9-81ED-4DB2-BD59-A6C34878D82A}">
                    <a16:rowId xmlns:a16="http://schemas.microsoft.com/office/drawing/2014/main" val="10002"/>
                  </a:ext>
                </a:extLst>
              </a:tr>
              <a:tr h="401000">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25" marR="91425" marT="45725" marB="45725">
                    <a:solidFill>
                      <a:srgbClr val="FF0000"/>
                    </a:solidFill>
                  </a:tcPr>
                </a:tc>
                <a:extLst>
                  <a:ext uri="{0D108BD9-81ED-4DB2-BD59-A6C34878D82A}">
                    <a16:rowId xmlns:a16="http://schemas.microsoft.com/office/drawing/2014/main" val="10003"/>
                  </a:ext>
                </a:extLst>
              </a:tr>
              <a:tr h="40100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25" marR="91425" marT="45725" marB="45725"/>
                </a:tc>
                <a:extLst>
                  <a:ext uri="{0D108BD9-81ED-4DB2-BD59-A6C34878D82A}">
                    <a16:rowId xmlns:a16="http://schemas.microsoft.com/office/drawing/2014/main" val="10004"/>
                  </a:ext>
                </a:extLst>
              </a:tr>
              <a:tr h="40100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25" marR="91425" marT="45725" marB="45725"/>
                </a:tc>
                <a:extLst>
                  <a:ext uri="{0D108BD9-81ED-4DB2-BD59-A6C34878D82A}">
                    <a16:rowId xmlns:a16="http://schemas.microsoft.com/office/drawing/2014/main" val="10005"/>
                  </a:ext>
                </a:extLst>
              </a:tr>
            </a:tbl>
          </a:graphicData>
        </a:graphic>
      </p:graphicFrame>
      <p:sp>
        <p:nvSpPr>
          <p:cNvPr id="822" name="Google Shape;822;p39"/>
          <p:cNvSpPr txBox="1"/>
          <p:nvPr/>
        </p:nvSpPr>
        <p:spPr>
          <a:xfrm>
            <a:off x="323850" y="3409950"/>
            <a:ext cx="8928100" cy="4302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1.2: Example of Redundancy in Database table. </a:t>
            </a:r>
            <a:endParaRPr sz="11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23" name="Google Shape;823;p39"/>
          <p:cNvSpPr txBox="1"/>
          <p:nvPr/>
        </p:nvSpPr>
        <p:spPr>
          <a:xfrm>
            <a:off x="7677150" y="4371975"/>
            <a:ext cx="147637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Redundancy</a:t>
            </a:r>
            <a:endParaRPr sz="2000" b="0" i="0" u="none" strike="noStrike" cap="none">
              <a:solidFill>
                <a:schemeClr val="dk1"/>
              </a:solidFill>
              <a:latin typeface="Calibri"/>
              <a:ea typeface="Calibri"/>
              <a:cs typeface="Calibri"/>
              <a:sym typeface="Calibri"/>
            </a:endParaRPr>
          </a:p>
        </p:txBody>
      </p:sp>
      <p:sp>
        <p:nvSpPr>
          <p:cNvPr id="824" name="Google Shape;824;p39"/>
          <p:cNvSpPr/>
          <p:nvPr/>
        </p:nvSpPr>
        <p:spPr>
          <a:xfrm>
            <a:off x="7596188" y="4149725"/>
            <a:ext cx="165100" cy="1150938"/>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25" name="Google Shape;825;p39"/>
          <p:cNvSpPr/>
          <p:nvPr/>
        </p:nvSpPr>
        <p:spPr>
          <a:xfrm>
            <a:off x="1619250" y="5300663"/>
            <a:ext cx="63500" cy="823912"/>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26" name="Google Shape;826;p39"/>
          <p:cNvSpPr txBox="1"/>
          <p:nvPr/>
        </p:nvSpPr>
        <p:spPr>
          <a:xfrm>
            <a:off x="241300" y="5527675"/>
            <a:ext cx="46942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Redundancy</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4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32" name="Google Shape;832;p4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33" name="Google Shape;833;p4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34" name="Google Shape;834;p4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35" name="Google Shape;835;p4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36" name="Google Shape;836;p40"/>
          <p:cNvSpPr txBox="1"/>
          <p:nvPr/>
        </p:nvSpPr>
        <p:spPr>
          <a:xfrm>
            <a:off x="107950" y="2565400"/>
            <a:ext cx="8845550" cy="44989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Anomalies in Database Design:</a:t>
            </a:r>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Due to redundancy in Database, Inconsistency ( Anomalies ) occurs. </a:t>
            </a:r>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Anomalies are problems that can occur in poorly planned, un-normalized database where all the data are stored in one table.</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There are three types of anomalies that can arise in the database because of redundancy are: </a:t>
            </a:r>
            <a:endParaRPr/>
          </a:p>
          <a:p>
            <a:pPr marL="457200" marR="0" lvl="0" indent="-457200" algn="just" rtl="0">
              <a:lnSpc>
                <a:spcPct val="90000"/>
              </a:lnSpc>
              <a:spcBef>
                <a:spcPts val="1000"/>
              </a:spcBef>
              <a:spcAft>
                <a:spcPts val="0"/>
              </a:spcAft>
              <a:buClr>
                <a:schemeClr val="dk1"/>
              </a:buClr>
              <a:buSzPts val="2800"/>
              <a:buFont typeface="Calibri"/>
              <a:buAutoNum type="arabicPeriod"/>
            </a:pPr>
            <a:r>
              <a:rPr lang="en-US" sz="2200" b="0" i="0" u="none" strike="noStrike" cap="none">
                <a:solidFill>
                  <a:schemeClr val="dk1"/>
                </a:solidFill>
                <a:latin typeface="Calibri"/>
                <a:ea typeface="Calibri"/>
                <a:cs typeface="Calibri"/>
                <a:sym typeface="Calibri"/>
              </a:rPr>
              <a:t>Insert anomalies, occur due to Insert Operation.</a:t>
            </a:r>
            <a:endParaRPr/>
          </a:p>
          <a:p>
            <a:pPr marL="457200" marR="0" lvl="0" indent="-457200" algn="just" rtl="0">
              <a:lnSpc>
                <a:spcPct val="90000"/>
              </a:lnSpc>
              <a:spcBef>
                <a:spcPts val="1000"/>
              </a:spcBef>
              <a:spcAft>
                <a:spcPts val="0"/>
              </a:spcAft>
              <a:buClr>
                <a:schemeClr val="dk1"/>
              </a:buClr>
              <a:buSzPts val="2800"/>
              <a:buFont typeface="Calibri"/>
              <a:buAutoNum type="arabicPeriod"/>
            </a:pPr>
            <a:r>
              <a:rPr lang="en-US" sz="2200" b="0" i="0" u="none" strike="noStrike" cap="none">
                <a:solidFill>
                  <a:schemeClr val="dk1"/>
                </a:solidFill>
                <a:latin typeface="Calibri"/>
                <a:ea typeface="Calibri"/>
                <a:cs typeface="Calibri"/>
                <a:sym typeface="Calibri"/>
              </a:rPr>
              <a:t>Delete anomalies, occur due to Delete Operation.</a:t>
            </a:r>
            <a:endParaRPr/>
          </a:p>
          <a:p>
            <a:pPr marL="457200" marR="0" lvl="0" indent="-457200" algn="just" rtl="0">
              <a:lnSpc>
                <a:spcPct val="90000"/>
              </a:lnSpc>
              <a:spcBef>
                <a:spcPts val="1000"/>
              </a:spcBef>
              <a:spcAft>
                <a:spcPts val="0"/>
              </a:spcAft>
              <a:buClr>
                <a:schemeClr val="dk1"/>
              </a:buClr>
              <a:buSzPts val="2800"/>
              <a:buFont typeface="Calibri"/>
              <a:buAutoNum type="arabicPeriod"/>
            </a:pPr>
            <a:r>
              <a:rPr lang="en-US" sz="2200" b="0" i="0" u="none" strike="noStrike" cap="none">
                <a:solidFill>
                  <a:schemeClr val="dk1"/>
                </a:solidFill>
                <a:latin typeface="Calibri"/>
                <a:ea typeface="Calibri"/>
                <a:cs typeface="Calibri"/>
                <a:sym typeface="Calibri"/>
              </a:rPr>
              <a:t>Update / Modification anomalies, occur due to update operation. </a:t>
            </a:r>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4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42" name="Google Shape;842;p4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43" name="Google Shape;843;p4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44" name="Google Shape;844;p4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45" name="Google Shape;845;p4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46" name="Google Shape;846;p41"/>
          <p:cNvSpPr txBox="1"/>
          <p:nvPr/>
        </p:nvSpPr>
        <p:spPr>
          <a:xfrm>
            <a:off x="190500" y="2492375"/>
            <a:ext cx="8763000" cy="43037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Insert Anomaly:</a:t>
            </a:r>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Consider previous example, Student_Course( Sid, Sname, age, Cid, Cname, fees) as Sid as a primary key.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Let us assume that a new course has been started by the Institute but initially there are no students enrolled for that course.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Then the tuple for this course cannot be inserted in to this table as the Sid will have NULL value, which is not allowed because Sid is primary key.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This kind of problem in the relation where </a:t>
            </a:r>
            <a:r>
              <a:rPr lang="en-US" sz="2200" b="1" i="0" u="none" strike="noStrike" cap="none">
                <a:solidFill>
                  <a:schemeClr val="dk1"/>
                </a:solidFill>
                <a:latin typeface="Calibri"/>
                <a:ea typeface="Calibri"/>
                <a:cs typeface="Calibri"/>
                <a:sym typeface="Calibri"/>
              </a:rPr>
              <a:t>some tuple cannot be inserted </a:t>
            </a:r>
            <a:r>
              <a:rPr lang="en-US" sz="2200" b="0" i="0" u="none" strike="noStrike" cap="none">
                <a:solidFill>
                  <a:schemeClr val="dk1"/>
                </a:solidFill>
                <a:latin typeface="Calibri"/>
                <a:ea typeface="Calibri"/>
                <a:cs typeface="Calibri"/>
                <a:sym typeface="Calibri"/>
              </a:rPr>
              <a:t>is known as insert anomaly.</a:t>
            </a:r>
            <a:endParaRPr/>
          </a:p>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4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52" name="Google Shape;852;p4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53" name="Google Shape;853;p4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54" name="Google Shape;854;p4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55" name="Google Shape;855;p4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56" name="Google Shape;856;p42"/>
          <p:cNvSpPr txBox="1"/>
          <p:nvPr/>
        </p:nvSpPr>
        <p:spPr>
          <a:xfrm>
            <a:off x="190500" y="2492375"/>
            <a:ext cx="8763000" cy="144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Insert Anomaly:</a:t>
            </a:r>
            <a:endParaRPr/>
          </a:p>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graphicFrame>
        <p:nvGraphicFramePr>
          <p:cNvPr id="857" name="Google Shape;857;p42"/>
          <p:cNvGraphicFramePr/>
          <p:nvPr/>
        </p:nvGraphicFramePr>
        <p:xfrm>
          <a:off x="2051050" y="3429000"/>
          <a:ext cx="5976900" cy="2803450"/>
        </p:xfrm>
        <a:graphic>
          <a:graphicData uri="http://schemas.openxmlformats.org/drawingml/2006/table">
            <a:tbl>
              <a:tblPr firstRow="1" bandRow="1">
                <a:noFill/>
                <a:tableStyleId>{925630BF-55F2-4108-B7B7-22D3B1CDC660}</a:tableStyleId>
              </a:tblPr>
              <a:tblGrid>
                <a:gridCol w="996150">
                  <a:extLst>
                    <a:ext uri="{9D8B030D-6E8A-4147-A177-3AD203B41FA5}">
                      <a16:colId xmlns:a16="http://schemas.microsoft.com/office/drawing/2014/main" val="20000"/>
                    </a:ext>
                  </a:extLst>
                </a:gridCol>
                <a:gridCol w="996150">
                  <a:extLst>
                    <a:ext uri="{9D8B030D-6E8A-4147-A177-3AD203B41FA5}">
                      <a16:colId xmlns:a16="http://schemas.microsoft.com/office/drawing/2014/main" val="20001"/>
                    </a:ext>
                  </a:extLst>
                </a:gridCol>
                <a:gridCol w="996150">
                  <a:extLst>
                    <a:ext uri="{9D8B030D-6E8A-4147-A177-3AD203B41FA5}">
                      <a16:colId xmlns:a16="http://schemas.microsoft.com/office/drawing/2014/main" val="20002"/>
                    </a:ext>
                  </a:extLst>
                </a:gridCol>
                <a:gridCol w="996150">
                  <a:extLst>
                    <a:ext uri="{9D8B030D-6E8A-4147-A177-3AD203B41FA5}">
                      <a16:colId xmlns:a16="http://schemas.microsoft.com/office/drawing/2014/main" val="20003"/>
                    </a:ext>
                  </a:extLst>
                </a:gridCol>
                <a:gridCol w="996150">
                  <a:extLst>
                    <a:ext uri="{9D8B030D-6E8A-4147-A177-3AD203B41FA5}">
                      <a16:colId xmlns:a16="http://schemas.microsoft.com/office/drawing/2014/main" val="20004"/>
                    </a:ext>
                  </a:extLst>
                </a:gridCol>
                <a:gridCol w="996150">
                  <a:extLst>
                    <a:ext uri="{9D8B030D-6E8A-4147-A177-3AD203B41FA5}">
                      <a16:colId xmlns:a16="http://schemas.microsoft.com/office/drawing/2014/main" val="20005"/>
                    </a:ext>
                  </a:extLst>
                </a:gridCol>
              </a:tblGrid>
              <a:tr h="399050">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50" marR="91450" marT="45725" marB="45725"/>
                </a:tc>
                <a:extLst>
                  <a:ext uri="{0D108BD9-81ED-4DB2-BD59-A6C34878D82A}">
                    <a16:rowId xmlns:a16="http://schemas.microsoft.com/office/drawing/2014/main" val="10000"/>
                  </a:ext>
                </a:extLst>
              </a:tr>
              <a:tr h="409150">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25" marB="45725"/>
                </a:tc>
                <a:extLst>
                  <a:ext uri="{0D108BD9-81ED-4DB2-BD59-A6C34878D82A}">
                    <a16:rowId xmlns:a16="http://schemas.microsoft.com/office/drawing/2014/main" val="10001"/>
                  </a:ext>
                </a:extLst>
              </a:tr>
              <a:tr h="3990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25" marB="45725"/>
                </a:tc>
                <a:extLst>
                  <a:ext uri="{0D108BD9-81ED-4DB2-BD59-A6C34878D82A}">
                    <a16:rowId xmlns:a16="http://schemas.microsoft.com/office/drawing/2014/main" val="10002"/>
                  </a:ext>
                </a:extLst>
              </a:tr>
              <a:tr h="399050">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25" marB="45725"/>
                </a:tc>
                <a:extLst>
                  <a:ext uri="{0D108BD9-81ED-4DB2-BD59-A6C34878D82A}">
                    <a16:rowId xmlns:a16="http://schemas.microsoft.com/office/drawing/2014/main" val="10003"/>
                  </a:ext>
                </a:extLst>
              </a:tr>
              <a:tr h="3990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25" marB="45725"/>
                </a:tc>
                <a:extLst>
                  <a:ext uri="{0D108BD9-81ED-4DB2-BD59-A6C34878D82A}">
                    <a16:rowId xmlns:a16="http://schemas.microsoft.com/office/drawing/2014/main" val="10004"/>
                  </a:ext>
                </a:extLst>
              </a:tr>
              <a:tr h="3990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25" marB="45725"/>
                </a:tc>
                <a:extLst>
                  <a:ext uri="{0D108BD9-81ED-4DB2-BD59-A6C34878D82A}">
                    <a16:rowId xmlns:a16="http://schemas.microsoft.com/office/drawing/2014/main" val="10005"/>
                  </a:ext>
                </a:extLst>
              </a:tr>
              <a:tr h="399050">
                <a:tc>
                  <a:txBody>
                    <a:bodyPr/>
                    <a:lstStyle/>
                    <a:p>
                      <a:pPr marL="0" marR="0" lvl="0" indent="0" algn="ctr" rtl="0">
                        <a:spcBef>
                          <a:spcPts val="0"/>
                        </a:spcBef>
                        <a:spcAft>
                          <a:spcPts val="0"/>
                        </a:spcAft>
                        <a:buNone/>
                      </a:pPr>
                      <a:r>
                        <a:rPr lang="en-US" sz="1800" u="none" strike="noStrike" cap="none"/>
                        <a:t>NULL</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NULL</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NULL</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C5</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CD</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8000</a:t>
                      </a:r>
                      <a:endParaRPr sz="1800" u="none" strike="noStrike" cap="none"/>
                    </a:p>
                  </a:txBody>
                  <a:tcPr marL="91450" marR="91450" marT="45725" marB="45725">
                    <a:solidFill>
                      <a:srgbClr val="FF0000"/>
                    </a:solidFill>
                  </a:tcPr>
                </a:tc>
                <a:extLst>
                  <a:ext uri="{0D108BD9-81ED-4DB2-BD59-A6C34878D82A}">
                    <a16:rowId xmlns:a16="http://schemas.microsoft.com/office/drawing/2014/main" val="10006"/>
                  </a:ext>
                </a:extLst>
              </a:tr>
            </a:tbl>
          </a:graphicData>
        </a:graphic>
      </p:graphicFrame>
      <p:sp>
        <p:nvSpPr>
          <p:cNvPr id="858" name="Google Shape;858;p42"/>
          <p:cNvSpPr/>
          <p:nvPr/>
        </p:nvSpPr>
        <p:spPr>
          <a:xfrm>
            <a:off x="2005013" y="5875338"/>
            <a:ext cx="46037" cy="357187"/>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59" name="Google Shape;859;p42"/>
          <p:cNvSpPr txBox="1"/>
          <p:nvPr/>
        </p:nvSpPr>
        <p:spPr>
          <a:xfrm>
            <a:off x="395288" y="5888038"/>
            <a:ext cx="18161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Insert Anomaly</a:t>
            </a:r>
            <a:endParaRPr sz="1800" b="0" i="0" u="none" strike="noStrike" cap="none">
              <a:solidFill>
                <a:schemeClr val="dk1"/>
              </a:solidFill>
              <a:latin typeface="Calibri"/>
              <a:ea typeface="Calibri"/>
              <a:cs typeface="Calibri"/>
              <a:sym typeface="Calibri"/>
            </a:endParaRPr>
          </a:p>
        </p:txBody>
      </p:sp>
      <p:sp>
        <p:nvSpPr>
          <p:cNvPr id="860" name="Google Shape;860;p42"/>
          <p:cNvSpPr txBox="1"/>
          <p:nvPr/>
        </p:nvSpPr>
        <p:spPr>
          <a:xfrm>
            <a:off x="466725" y="3105150"/>
            <a:ext cx="9144000" cy="5381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1.3 : Insert Anomaly</a:t>
            </a:r>
            <a:endParaRPr sz="11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88" name="Google Shape;288;p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89" name="Google Shape;289;p6"/>
          <p:cNvSpPr txBox="1"/>
          <p:nvPr/>
        </p:nvSpPr>
        <p:spPr>
          <a:xfrm>
            <a:off x="190500" y="2286000"/>
            <a:ext cx="8739188" cy="16319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3) Rename: Rename operator renames the relational-algebraic expression to refer them. Denoted by rho (ρ). Name to be given come in subscript of (ρ).</a:t>
            </a:r>
            <a:endParaRPr/>
          </a:p>
          <a:p>
            <a:pPr marL="342900" marR="0" lvl="0" indent="-34290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Example: (here, stud_record name is given to the output of expression E) </a:t>
            </a:r>
            <a:endParaRPr/>
          </a:p>
          <a:p>
            <a:pPr marL="342900" marR="0" lvl="0" indent="-34290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ρ</a:t>
            </a:r>
            <a:r>
              <a:rPr lang="en-US" sz="2000" b="0" i="0" u="none" strike="noStrike" cap="none" baseline="-25000">
                <a:solidFill>
                  <a:schemeClr val="dk1"/>
                </a:solidFill>
                <a:latin typeface="Calibri"/>
                <a:ea typeface="Calibri"/>
                <a:cs typeface="Calibri"/>
                <a:sym typeface="Calibri"/>
              </a:rPr>
              <a:t>stud_record (A1,A2,..,An)  </a:t>
            </a:r>
            <a:r>
              <a:rPr lang="en-US" sz="2000" b="0" i="0" u="none" strike="noStrike" cap="none">
                <a:solidFill>
                  <a:schemeClr val="dk1"/>
                </a:solidFill>
                <a:latin typeface="Calibri"/>
                <a:ea typeface="Calibri"/>
                <a:cs typeface="Calibri"/>
                <a:sym typeface="Calibri"/>
              </a:rPr>
              <a:t>(E)</a:t>
            </a:r>
            <a:endParaRPr/>
          </a:p>
          <a:p>
            <a:pPr marL="342900" marR="0" lvl="0" indent="-34290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90" name="Google Shape;290;p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1" name="Google Shape;291;p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292" name="Google Shape;292;p6"/>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66" name="Google Shape;866;p4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867" name="Google Shape;867;p4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68" name="Google Shape;868;p4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69" name="Google Shape;869;p4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70" name="Google Shape;870;p43"/>
          <p:cNvSpPr txBox="1"/>
          <p:nvPr/>
        </p:nvSpPr>
        <p:spPr>
          <a:xfrm>
            <a:off x="190500" y="2492375"/>
            <a:ext cx="8763000" cy="43037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Delete Anomaly: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previous example, Student_Course( Sid, Sname, age, Cid, Cname, fees) as Sid as a primary key.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Now consider there is one student in and that employee leaves the Institute.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Then the tuple of that student has to be deleted from the table, but in addition to that information about the course also will be deleted.</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This kind of problem in the relation where </a:t>
            </a:r>
            <a:r>
              <a:rPr lang="en-US" sz="2200" b="1" i="0" u="none" strike="noStrike" cap="none">
                <a:solidFill>
                  <a:schemeClr val="dk1"/>
                </a:solidFill>
                <a:latin typeface="Calibri"/>
                <a:ea typeface="Calibri"/>
                <a:cs typeface="Calibri"/>
                <a:sym typeface="Calibri"/>
              </a:rPr>
              <a:t>deletion of some tuples can lead to loss of some other data not intended to be removed </a:t>
            </a:r>
            <a:r>
              <a:rPr lang="en-US" sz="2200" b="0" i="0" u="none" strike="noStrike" cap="none">
                <a:solidFill>
                  <a:schemeClr val="dk1"/>
                </a:solidFill>
                <a:latin typeface="Calibri"/>
                <a:ea typeface="Calibri"/>
                <a:cs typeface="Calibri"/>
                <a:sym typeface="Calibri"/>
              </a:rPr>
              <a:t>is known as delete anomaly.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4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76" name="Google Shape;876;p4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77" name="Google Shape;877;p4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78" name="Google Shape;878;p4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79" name="Google Shape;879;p4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80" name="Google Shape;880;p44"/>
          <p:cNvSpPr txBox="1"/>
          <p:nvPr/>
        </p:nvSpPr>
        <p:spPr>
          <a:xfrm>
            <a:off x="190500" y="2492375"/>
            <a:ext cx="8763000" cy="28019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Delete Anomaly:</a:t>
            </a:r>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If student C leaves the institute, then we have to delete information related to that particular student. If we delete that, information regarding course C3 will be deleted. </a:t>
            </a:r>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graphicFrame>
        <p:nvGraphicFramePr>
          <p:cNvPr id="881" name="Google Shape;881;p44"/>
          <p:cNvGraphicFramePr/>
          <p:nvPr/>
        </p:nvGraphicFramePr>
        <p:xfrm>
          <a:off x="1547813" y="4403725"/>
          <a:ext cx="5976900" cy="2194320"/>
        </p:xfrm>
        <a:graphic>
          <a:graphicData uri="http://schemas.openxmlformats.org/drawingml/2006/table">
            <a:tbl>
              <a:tblPr firstRow="1" bandRow="1">
                <a:noFill/>
                <a:tableStyleId>{925630BF-55F2-4108-B7B7-22D3B1CDC660}</a:tableStyleId>
              </a:tblPr>
              <a:tblGrid>
                <a:gridCol w="996150">
                  <a:extLst>
                    <a:ext uri="{9D8B030D-6E8A-4147-A177-3AD203B41FA5}">
                      <a16:colId xmlns:a16="http://schemas.microsoft.com/office/drawing/2014/main" val="20000"/>
                    </a:ext>
                  </a:extLst>
                </a:gridCol>
                <a:gridCol w="996150">
                  <a:extLst>
                    <a:ext uri="{9D8B030D-6E8A-4147-A177-3AD203B41FA5}">
                      <a16:colId xmlns:a16="http://schemas.microsoft.com/office/drawing/2014/main" val="20001"/>
                    </a:ext>
                  </a:extLst>
                </a:gridCol>
                <a:gridCol w="996150">
                  <a:extLst>
                    <a:ext uri="{9D8B030D-6E8A-4147-A177-3AD203B41FA5}">
                      <a16:colId xmlns:a16="http://schemas.microsoft.com/office/drawing/2014/main" val="20002"/>
                    </a:ext>
                  </a:extLst>
                </a:gridCol>
                <a:gridCol w="996150">
                  <a:extLst>
                    <a:ext uri="{9D8B030D-6E8A-4147-A177-3AD203B41FA5}">
                      <a16:colId xmlns:a16="http://schemas.microsoft.com/office/drawing/2014/main" val="20003"/>
                    </a:ext>
                  </a:extLst>
                </a:gridCol>
                <a:gridCol w="996150">
                  <a:extLst>
                    <a:ext uri="{9D8B030D-6E8A-4147-A177-3AD203B41FA5}">
                      <a16:colId xmlns:a16="http://schemas.microsoft.com/office/drawing/2014/main" val="20004"/>
                    </a:ext>
                  </a:extLst>
                </a:gridCol>
                <a:gridCol w="996150">
                  <a:extLst>
                    <a:ext uri="{9D8B030D-6E8A-4147-A177-3AD203B41FA5}">
                      <a16:colId xmlns:a16="http://schemas.microsoft.com/office/drawing/2014/main" val="20005"/>
                    </a:ext>
                  </a:extLst>
                </a:gridCol>
              </a:tblGrid>
              <a:tr h="365650">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50" marR="91450" marT="45700" marB="45700"/>
                </a:tc>
                <a:extLst>
                  <a:ext uri="{0D108BD9-81ED-4DB2-BD59-A6C34878D82A}">
                    <a16:rowId xmlns:a16="http://schemas.microsoft.com/office/drawing/2014/main" val="10000"/>
                  </a:ext>
                </a:extLst>
              </a:tr>
              <a:tr h="365650">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00" marB="45700"/>
                </a:tc>
                <a:extLst>
                  <a:ext uri="{0D108BD9-81ED-4DB2-BD59-A6C34878D82A}">
                    <a16:rowId xmlns:a16="http://schemas.microsoft.com/office/drawing/2014/main" val="10001"/>
                  </a:ext>
                </a:extLst>
              </a:tr>
              <a:tr h="3656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00" marB="45700"/>
                </a:tc>
                <a:extLst>
                  <a:ext uri="{0D108BD9-81ED-4DB2-BD59-A6C34878D82A}">
                    <a16:rowId xmlns:a16="http://schemas.microsoft.com/office/drawing/2014/main" val="10002"/>
                  </a:ext>
                </a:extLst>
              </a:tr>
              <a:tr h="365650">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00" marB="45700"/>
                </a:tc>
                <a:extLst>
                  <a:ext uri="{0D108BD9-81ED-4DB2-BD59-A6C34878D82A}">
                    <a16:rowId xmlns:a16="http://schemas.microsoft.com/office/drawing/2014/main" val="10003"/>
                  </a:ext>
                </a:extLst>
              </a:tr>
              <a:tr h="3656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00" marB="45700"/>
                </a:tc>
                <a:extLst>
                  <a:ext uri="{0D108BD9-81ED-4DB2-BD59-A6C34878D82A}">
                    <a16:rowId xmlns:a16="http://schemas.microsoft.com/office/drawing/2014/main" val="10004"/>
                  </a:ext>
                </a:extLst>
              </a:tr>
              <a:tr h="3656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00" marB="45700"/>
                </a:tc>
                <a:extLst>
                  <a:ext uri="{0D108BD9-81ED-4DB2-BD59-A6C34878D82A}">
                    <a16:rowId xmlns:a16="http://schemas.microsoft.com/office/drawing/2014/main" val="10005"/>
                  </a:ext>
                </a:extLst>
              </a:tr>
            </a:tbl>
          </a:graphicData>
        </a:graphic>
      </p:graphicFrame>
      <p:sp>
        <p:nvSpPr>
          <p:cNvPr id="882" name="Google Shape;882;p44"/>
          <p:cNvSpPr txBox="1"/>
          <p:nvPr/>
        </p:nvSpPr>
        <p:spPr>
          <a:xfrm>
            <a:off x="436563" y="4097338"/>
            <a:ext cx="81978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1.4 : Deletion Anomaly</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887" name="Google Shape;887;p4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88" name="Google Shape;888;p4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889" name="Google Shape;889;p4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90" name="Google Shape;890;p4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91" name="Google Shape;891;p4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92" name="Google Shape;892;p45"/>
          <p:cNvSpPr txBox="1"/>
          <p:nvPr/>
        </p:nvSpPr>
        <p:spPr>
          <a:xfrm>
            <a:off x="190500" y="2492375"/>
            <a:ext cx="8763000" cy="46418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Update Anomaly: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previous example, Student_Course( Sid, Sname, age, Cid, Cname, fees) as Sid as a primary key.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Suppose the fees of a course has changed, this requires that the course in all the tuples corresponding to that course must be changed to reflect the new status.</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If we fail to update all the tuples of given course, then two different records of the student enrolled in the same course might show different fees which leads to inconsistency in the database.</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This kind of problem is known as </a:t>
            </a:r>
            <a:r>
              <a:rPr lang="en-US" sz="2200" b="1" i="0" u="none" strike="noStrike" cap="none">
                <a:solidFill>
                  <a:schemeClr val="dk1"/>
                </a:solidFill>
                <a:latin typeface="Calibri"/>
                <a:ea typeface="Calibri"/>
                <a:cs typeface="Calibri"/>
                <a:sym typeface="Calibri"/>
              </a:rPr>
              <a:t>update or modification anomaly</a:t>
            </a:r>
            <a:r>
              <a:rPr lang="en-US" sz="2200" b="0" i="0" u="none" strike="noStrike" cap="none">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4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98" name="Google Shape;898;p4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899" name="Google Shape;899;p4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00" name="Google Shape;900;p4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01" name="Google Shape;901;p4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02" name="Google Shape;902;p46"/>
          <p:cNvSpPr txBox="1"/>
          <p:nvPr/>
        </p:nvSpPr>
        <p:spPr>
          <a:xfrm>
            <a:off x="166688" y="2354263"/>
            <a:ext cx="8763000" cy="1784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Update Anomaly:</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a:t>
            </a:r>
            <a:endParaRPr sz="2200" b="1" i="0" u="none" strike="noStrike" cap="none">
              <a:solidFill>
                <a:srgbClr val="000000"/>
              </a:solidFill>
              <a:latin typeface="Calibri"/>
              <a:ea typeface="Calibri"/>
              <a:cs typeface="Calibri"/>
              <a:sym typeface="Calibri"/>
            </a:endParaRPr>
          </a:p>
        </p:txBody>
      </p:sp>
      <p:graphicFrame>
        <p:nvGraphicFramePr>
          <p:cNvPr id="903" name="Google Shape;903;p46"/>
          <p:cNvGraphicFramePr/>
          <p:nvPr/>
        </p:nvGraphicFramePr>
        <p:xfrm>
          <a:off x="1558925" y="3449638"/>
          <a:ext cx="5976900" cy="2195550"/>
        </p:xfrm>
        <a:graphic>
          <a:graphicData uri="http://schemas.openxmlformats.org/drawingml/2006/table">
            <a:tbl>
              <a:tblPr firstRow="1" bandRow="1">
                <a:noFill/>
                <a:tableStyleId>{925630BF-55F2-4108-B7B7-22D3B1CDC660}</a:tableStyleId>
              </a:tblPr>
              <a:tblGrid>
                <a:gridCol w="996150">
                  <a:extLst>
                    <a:ext uri="{9D8B030D-6E8A-4147-A177-3AD203B41FA5}">
                      <a16:colId xmlns:a16="http://schemas.microsoft.com/office/drawing/2014/main" val="20000"/>
                    </a:ext>
                  </a:extLst>
                </a:gridCol>
                <a:gridCol w="996150">
                  <a:extLst>
                    <a:ext uri="{9D8B030D-6E8A-4147-A177-3AD203B41FA5}">
                      <a16:colId xmlns:a16="http://schemas.microsoft.com/office/drawing/2014/main" val="20001"/>
                    </a:ext>
                  </a:extLst>
                </a:gridCol>
                <a:gridCol w="996150">
                  <a:extLst>
                    <a:ext uri="{9D8B030D-6E8A-4147-A177-3AD203B41FA5}">
                      <a16:colId xmlns:a16="http://schemas.microsoft.com/office/drawing/2014/main" val="20002"/>
                    </a:ext>
                  </a:extLst>
                </a:gridCol>
                <a:gridCol w="996150">
                  <a:extLst>
                    <a:ext uri="{9D8B030D-6E8A-4147-A177-3AD203B41FA5}">
                      <a16:colId xmlns:a16="http://schemas.microsoft.com/office/drawing/2014/main" val="20003"/>
                    </a:ext>
                  </a:extLst>
                </a:gridCol>
                <a:gridCol w="996150">
                  <a:extLst>
                    <a:ext uri="{9D8B030D-6E8A-4147-A177-3AD203B41FA5}">
                      <a16:colId xmlns:a16="http://schemas.microsoft.com/office/drawing/2014/main" val="20004"/>
                    </a:ext>
                  </a:extLst>
                </a:gridCol>
                <a:gridCol w="996150">
                  <a:extLst>
                    <a:ext uri="{9D8B030D-6E8A-4147-A177-3AD203B41FA5}">
                      <a16:colId xmlns:a16="http://schemas.microsoft.com/office/drawing/2014/main" val="20005"/>
                    </a:ext>
                  </a:extLst>
                </a:gridCol>
              </a:tblGrid>
              <a:tr h="365925">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50" marR="91450" marT="45750" marB="45750"/>
                </a:tc>
                <a:extLst>
                  <a:ext uri="{0D108BD9-81ED-4DB2-BD59-A6C34878D82A}">
                    <a16:rowId xmlns:a16="http://schemas.microsoft.com/office/drawing/2014/main" val="10000"/>
                  </a:ext>
                </a:extLst>
              </a:tr>
              <a:tr h="365925">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6000</a:t>
                      </a:r>
                      <a:endParaRPr sz="1800" u="none" strike="noStrike" cap="none"/>
                    </a:p>
                  </a:txBody>
                  <a:tcPr marL="91450" marR="91450" marT="45750" marB="45750">
                    <a:solidFill>
                      <a:srgbClr val="FF0000"/>
                    </a:solidFill>
                  </a:tcPr>
                </a:tc>
                <a:extLst>
                  <a:ext uri="{0D108BD9-81ED-4DB2-BD59-A6C34878D82A}">
                    <a16:rowId xmlns:a16="http://schemas.microsoft.com/office/drawing/2014/main" val="10001"/>
                  </a:ext>
                </a:extLst>
              </a:tr>
              <a:tr h="3659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50" marB="45750">
                    <a:solidFill>
                      <a:srgbClr val="FF0000"/>
                    </a:solidFill>
                  </a:tcPr>
                </a:tc>
                <a:extLst>
                  <a:ext uri="{0D108BD9-81ED-4DB2-BD59-A6C34878D82A}">
                    <a16:rowId xmlns:a16="http://schemas.microsoft.com/office/drawing/2014/main" val="10002"/>
                  </a:ext>
                </a:extLst>
              </a:tr>
              <a:tr h="365925">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50" marB="45750">
                    <a:solidFill>
                      <a:srgbClr val="FF0000"/>
                    </a:solidFill>
                  </a:tcPr>
                </a:tc>
                <a:extLst>
                  <a:ext uri="{0D108BD9-81ED-4DB2-BD59-A6C34878D82A}">
                    <a16:rowId xmlns:a16="http://schemas.microsoft.com/office/drawing/2014/main" val="10003"/>
                  </a:ext>
                </a:extLst>
              </a:tr>
              <a:tr h="3659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50" marB="45750"/>
                </a:tc>
                <a:extLst>
                  <a:ext uri="{0D108BD9-81ED-4DB2-BD59-A6C34878D82A}">
                    <a16:rowId xmlns:a16="http://schemas.microsoft.com/office/drawing/2014/main" val="10004"/>
                  </a:ext>
                </a:extLst>
              </a:tr>
              <a:tr h="3659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50" marB="45750"/>
                </a:tc>
                <a:extLst>
                  <a:ext uri="{0D108BD9-81ED-4DB2-BD59-A6C34878D82A}">
                    <a16:rowId xmlns:a16="http://schemas.microsoft.com/office/drawing/2014/main" val="10005"/>
                  </a:ext>
                </a:extLst>
              </a:tr>
            </a:tbl>
          </a:graphicData>
        </a:graphic>
      </p:graphicFrame>
      <p:sp>
        <p:nvSpPr>
          <p:cNvPr id="904" name="Google Shape;904;p46"/>
          <p:cNvSpPr/>
          <p:nvPr/>
        </p:nvSpPr>
        <p:spPr>
          <a:xfrm>
            <a:off x="7535863" y="3860800"/>
            <a:ext cx="46037" cy="1081088"/>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05" name="Google Shape;905;p46"/>
          <p:cNvSpPr txBox="1"/>
          <p:nvPr/>
        </p:nvSpPr>
        <p:spPr>
          <a:xfrm>
            <a:off x="7581900" y="4005263"/>
            <a:ext cx="1728788"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Update Anomaly</a:t>
            </a:r>
            <a:endParaRPr sz="1800" b="0" i="0" u="none" strike="noStrike" cap="none">
              <a:solidFill>
                <a:schemeClr val="dk1"/>
              </a:solidFill>
              <a:latin typeface="Calibri"/>
              <a:ea typeface="Calibri"/>
              <a:cs typeface="Calibri"/>
              <a:sym typeface="Calibri"/>
            </a:endParaRPr>
          </a:p>
        </p:txBody>
      </p:sp>
      <p:sp>
        <p:nvSpPr>
          <p:cNvPr id="906" name="Google Shape;906;p46"/>
          <p:cNvSpPr txBox="1"/>
          <p:nvPr/>
        </p:nvSpPr>
        <p:spPr>
          <a:xfrm>
            <a:off x="158750" y="3005138"/>
            <a:ext cx="9144000" cy="4302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1.5 : Update Anomaly</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4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12" name="Google Shape;912;p4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13" name="Google Shape;913;p4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14" name="Google Shape;914;p4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15" name="Google Shape;915;p4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16" name="Google Shape;916;p47"/>
          <p:cNvSpPr txBox="1"/>
          <p:nvPr/>
        </p:nvSpPr>
        <p:spPr>
          <a:xfrm>
            <a:off x="190500" y="2492375"/>
            <a:ext cx="8763000" cy="2705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Need of Normalization: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Eliminates redundant data</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Reduces chances of data errors</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Reduces disk space</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Improve data integrity, scalability and data consistency.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4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22" name="Google Shape;922;p4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23" name="Google Shape;923;p4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24" name="Google Shape;924;p4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25" name="Google Shape;925;p4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26" name="Google Shape;926;p48"/>
          <p:cNvSpPr txBox="1"/>
          <p:nvPr/>
        </p:nvSpPr>
        <p:spPr>
          <a:xfrm>
            <a:off x="190500" y="2492375"/>
            <a:ext cx="8763000" cy="4156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Normal forms:</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1 NF ( First normal form)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2NF  ( Second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3NF  ( third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BCNF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4NF  ( forth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5NF  ( fifth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sp>
        <p:nvSpPr>
          <p:cNvPr id="927" name="Google Shape;927;p48"/>
          <p:cNvSpPr/>
          <p:nvPr/>
        </p:nvSpPr>
        <p:spPr>
          <a:xfrm>
            <a:off x="3635375" y="3284538"/>
            <a:ext cx="236538" cy="1296987"/>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28" name="Google Shape;928;p48"/>
          <p:cNvSpPr/>
          <p:nvPr/>
        </p:nvSpPr>
        <p:spPr>
          <a:xfrm>
            <a:off x="3662363" y="4946650"/>
            <a:ext cx="236537" cy="561975"/>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29" name="Google Shape;929;p48"/>
          <p:cNvSpPr txBox="1"/>
          <p:nvPr/>
        </p:nvSpPr>
        <p:spPr>
          <a:xfrm>
            <a:off x="4062413" y="3389313"/>
            <a:ext cx="4608512" cy="212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0% redundancy over Single valued FD’s. (X→Y) </a:t>
            </a:r>
            <a:endParaRPr/>
          </a:p>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Redundancy can be possible because of MVD’s. (X→ → Y)</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No Redundancy because of MVD’s also</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Google Shape;934;p4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35" name="Google Shape;935;p4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36" name="Google Shape;936;p4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37" name="Google Shape;937;p4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38" name="Google Shape;938;p4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39" name="Google Shape;939;p49"/>
          <p:cNvSpPr txBox="1"/>
          <p:nvPr/>
        </p:nvSpPr>
        <p:spPr>
          <a:xfrm>
            <a:off x="190500" y="2492896"/>
            <a:ext cx="8763000"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b="0" i="0" u="none" strike="noStrike" cap="none">
                <a:solidFill>
                  <a:srgbClr val="000000"/>
                </a:solidFill>
                <a:highlight>
                  <a:srgbClr val="FFFF00"/>
                </a:highlight>
                <a:latin typeface="Calibri"/>
                <a:ea typeface="Calibri"/>
                <a:cs typeface="Calibri"/>
                <a:sym typeface="Calibri"/>
              </a:rPr>
              <a:t>Relational schema R is in 1 NF if no multivalued attribute in Relation R. </a:t>
            </a:r>
            <a:endParaRPr/>
          </a:p>
          <a:p>
            <a:pPr marL="0" marR="0" lvl="0" indent="0" algn="ctr" rtl="0">
              <a:spcBef>
                <a:spcPts val="0"/>
              </a:spcBef>
              <a:spcAft>
                <a:spcPts val="0"/>
              </a:spcAft>
              <a:buNone/>
            </a:pPr>
            <a:r>
              <a:rPr lang="en-US" sz="2200" b="0" i="0" u="none" strike="noStrike" cap="none">
                <a:solidFill>
                  <a:srgbClr val="000000"/>
                </a:solidFill>
                <a:latin typeface="Calibri"/>
                <a:ea typeface="Calibri"/>
                <a:cs typeface="Calibri"/>
                <a:sym typeface="Calibri"/>
              </a:rPr>
              <a:t>Or</a:t>
            </a:r>
            <a:endParaRPr/>
          </a:p>
          <a:p>
            <a:pPr marL="0" marR="0" lvl="0" indent="0" algn="l" rtl="0">
              <a:spcBef>
                <a:spcPts val="0"/>
              </a:spcBef>
              <a:spcAft>
                <a:spcPts val="0"/>
              </a:spcAft>
              <a:buNone/>
            </a:pPr>
            <a:r>
              <a:rPr lang="en-US" sz="2000" b="0" i="0" u="none" strike="noStrike" cap="none">
                <a:solidFill>
                  <a:srgbClr val="000000"/>
                </a:solidFill>
                <a:highlight>
                  <a:srgbClr val="FFFF00"/>
                </a:highlight>
                <a:latin typeface="Calibri"/>
                <a:ea typeface="Calibri"/>
                <a:cs typeface="Calibri"/>
                <a:sym typeface="Calibri"/>
              </a:rPr>
              <a:t>Every attribute of relation R must be single valued. </a:t>
            </a:r>
            <a:endParaRPr/>
          </a:p>
          <a:p>
            <a:pPr marL="0" marR="0" lvl="0" indent="0" algn="ctr"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5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45" name="Google Shape;945;p5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46" name="Google Shape;946;p5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47" name="Google Shape;947;p5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48" name="Google Shape;948;p5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49" name="Google Shape;949;p50"/>
          <p:cNvSpPr txBox="1"/>
          <p:nvPr/>
        </p:nvSpPr>
        <p:spPr>
          <a:xfrm>
            <a:off x="190500" y="2492375"/>
            <a:ext cx="8763000" cy="42687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below relation.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Above relation has three attributes CustomerID, Name, Address. </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Here address is composite attribute which is further divided in to sub attributes as Area and City.</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So above relation is not in 1NF.</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graphicFrame>
        <p:nvGraphicFramePr>
          <p:cNvPr id="950" name="Google Shape;950;p50"/>
          <p:cNvGraphicFramePr/>
          <p:nvPr/>
        </p:nvGraphicFramePr>
        <p:xfrm>
          <a:off x="1998663" y="3573463"/>
          <a:ext cx="6173775" cy="1112850"/>
        </p:xfrm>
        <a:graphic>
          <a:graphicData uri="http://schemas.openxmlformats.org/drawingml/2006/table">
            <a:tbl>
              <a:tblPr firstRow="1" bandRow="1">
                <a:noFill/>
                <a:tableStyleId>{925630BF-55F2-4108-B7B7-22D3B1CDC660}</a:tableStyleId>
              </a:tblPr>
              <a:tblGrid>
                <a:gridCol w="1709375">
                  <a:extLst>
                    <a:ext uri="{9D8B030D-6E8A-4147-A177-3AD203B41FA5}">
                      <a16:colId xmlns:a16="http://schemas.microsoft.com/office/drawing/2014/main" val="20000"/>
                    </a:ext>
                  </a:extLst>
                </a:gridCol>
                <a:gridCol w="1800150">
                  <a:extLst>
                    <a:ext uri="{9D8B030D-6E8A-4147-A177-3AD203B41FA5}">
                      <a16:colId xmlns:a16="http://schemas.microsoft.com/office/drawing/2014/main" val="20001"/>
                    </a:ext>
                  </a:extLst>
                </a:gridCol>
                <a:gridCol w="2664250">
                  <a:extLst>
                    <a:ext uri="{9D8B030D-6E8A-4147-A177-3AD203B41FA5}">
                      <a16:colId xmlns:a16="http://schemas.microsoft.com/office/drawing/2014/main" val="20002"/>
                    </a:ext>
                  </a:extLst>
                </a:gridCol>
              </a:tblGrid>
              <a:tr h="370950">
                <a:tc>
                  <a:txBody>
                    <a:bodyPr/>
                    <a:lstStyle/>
                    <a:p>
                      <a:pPr marL="0" marR="0" lvl="0" indent="0" algn="ctr" rtl="0">
                        <a:spcBef>
                          <a:spcPts val="0"/>
                        </a:spcBef>
                        <a:spcAft>
                          <a:spcPts val="0"/>
                        </a:spcAft>
                        <a:buNone/>
                      </a:pPr>
                      <a:r>
                        <a:rPr lang="en-US" sz="1800" u="none" strike="noStrike" cap="none"/>
                        <a:t>CustomerID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Address</a:t>
                      </a:r>
                      <a:endParaRPr sz="1800" u="none" strike="noStrike" cap="none"/>
                    </a:p>
                  </a:txBody>
                  <a:tcPr marL="91450" marR="91450" marT="45725" marB="45725"/>
                </a:tc>
                <a:extLst>
                  <a:ext uri="{0D108BD9-81ED-4DB2-BD59-A6C34878D82A}">
                    <a16:rowId xmlns:a16="http://schemas.microsoft.com/office/drawing/2014/main" val="10000"/>
                  </a:ext>
                </a:extLst>
              </a:tr>
              <a:tr h="370950">
                <a:tc>
                  <a:txBody>
                    <a:bodyPr/>
                    <a:lstStyle/>
                    <a:p>
                      <a:pPr marL="0" marR="0" lvl="0" indent="0" algn="ctr" rtl="0">
                        <a:spcBef>
                          <a:spcPts val="0"/>
                        </a:spcBef>
                        <a:spcAft>
                          <a:spcPts val="0"/>
                        </a:spcAft>
                        <a:buNone/>
                      </a:pPr>
                      <a:r>
                        <a:rPr lang="en-US" sz="1800" u="none" strike="noStrike" cap="none"/>
                        <a:t>C01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Karelibag, Vadodara</a:t>
                      </a:r>
                      <a:endParaRPr sz="1800" u="none" strike="noStrike" cap="none"/>
                    </a:p>
                  </a:txBody>
                  <a:tcPr marL="91450" marR="91450" marT="45725" marB="45725"/>
                </a:tc>
                <a:extLst>
                  <a:ext uri="{0D108BD9-81ED-4DB2-BD59-A6C34878D82A}">
                    <a16:rowId xmlns:a16="http://schemas.microsoft.com/office/drawing/2014/main" val="10001"/>
                  </a:ext>
                </a:extLst>
              </a:tr>
              <a:tr h="370950">
                <a:tc>
                  <a:txBody>
                    <a:bodyPr/>
                    <a:lstStyle/>
                    <a:p>
                      <a:pPr marL="0" marR="0" lvl="0" indent="0" algn="ctr" rtl="0">
                        <a:spcBef>
                          <a:spcPts val="0"/>
                        </a:spcBef>
                        <a:spcAft>
                          <a:spcPts val="0"/>
                        </a:spcAft>
                        <a:buNone/>
                      </a:pPr>
                      <a:r>
                        <a:rPr lang="en-US" sz="1800" u="none" strike="noStrike" cap="none"/>
                        <a:t>C02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Satellite, Ahmedabad</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951" name="Google Shape;951;p50"/>
          <p:cNvSpPr txBox="1"/>
          <p:nvPr/>
        </p:nvSpPr>
        <p:spPr>
          <a:xfrm>
            <a:off x="190500" y="3322638"/>
            <a:ext cx="9144000"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1.6: 1 NF Example</a:t>
            </a:r>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5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57" name="Google Shape;957;p5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58" name="Google Shape;958;p5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59" name="Google Shape;959;p5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60" name="Google Shape;960;p5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61" name="Google Shape;961;p51"/>
          <p:cNvSpPr txBox="1"/>
          <p:nvPr/>
        </p:nvSpPr>
        <p:spPr>
          <a:xfrm>
            <a:off x="190500" y="2492375"/>
            <a:ext cx="8763000" cy="46148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below relation.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Problem: </a:t>
            </a:r>
            <a:endParaRPr sz="2200" b="0" i="0" u="none" strike="noStrike" cap="none">
              <a:solidFill>
                <a:srgbClr val="000000"/>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It if difficult to retrieve the list of  Customers living in ‘Vadodara’ from above table.</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Reason is address attribute is composite attribute which contains name of the area as well as city name in single cell.</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962" name="Google Shape;962;p51"/>
          <p:cNvGraphicFramePr/>
          <p:nvPr/>
        </p:nvGraphicFramePr>
        <p:xfrm>
          <a:off x="1998663" y="3573463"/>
          <a:ext cx="6173775" cy="1112850"/>
        </p:xfrm>
        <a:graphic>
          <a:graphicData uri="http://schemas.openxmlformats.org/drawingml/2006/table">
            <a:tbl>
              <a:tblPr firstRow="1" bandRow="1">
                <a:noFill/>
                <a:tableStyleId>{925630BF-55F2-4108-B7B7-22D3B1CDC660}</a:tableStyleId>
              </a:tblPr>
              <a:tblGrid>
                <a:gridCol w="1709375">
                  <a:extLst>
                    <a:ext uri="{9D8B030D-6E8A-4147-A177-3AD203B41FA5}">
                      <a16:colId xmlns:a16="http://schemas.microsoft.com/office/drawing/2014/main" val="20000"/>
                    </a:ext>
                  </a:extLst>
                </a:gridCol>
                <a:gridCol w="1800150">
                  <a:extLst>
                    <a:ext uri="{9D8B030D-6E8A-4147-A177-3AD203B41FA5}">
                      <a16:colId xmlns:a16="http://schemas.microsoft.com/office/drawing/2014/main" val="20001"/>
                    </a:ext>
                  </a:extLst>
                </a:gridCol>
                <a:gridCol w="2664250">
                  <a:extLst>
                    <a:ext uri="{9D8B030D-6E8A-4147-A177-3AD203B41FA5}">
                      <a16:colId xmlns:a16="http://schemas.microsoft.com/office/drawing/2014/main" val="20002"/>
                    </a:ext>
                  </a:extLst>
                </a:gridCol>
              </a:tblGrid>
              <a:tr h="370950">
                <a:tc>
                  <a:txBody>
                    <a:bodyPr/>
                    <a:lstStyle/>
                    <a:p>
                      <a:pPr marL="0" marR="0" lvl="0" indent="0" algn="ctr" rtl="0">
                        <a:spcBef>
                          <a:spcPts val="0"/>
                        </a:spcBef>
                        <a:spcAft>
                          <a:spcPts val="0"/>
                        </a:spcAft>
                        <a:buNone/>
                      </a:pPr>
                      <a:r>
                        <a:rPr lang="en-US" sz="1800" u="none" strike="noStrike" cap="none"/>
                        <a:t>CustomerID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Address</a:t>
                      </a:r>
                      <a:endParaRPr sz="1800" u="none" strike="noStrike" cap="none"/>
                    </a:p>
                  </a:txBody>
                  <a:tcPr marL="91450" marR="91450" marT="45725" marB="45725"/>
                </a:tc>
                <a:extLst>
                  <a:ext uri="{0D108BD9-81ED-4DB2-BD59-A6C34878D82A}">
                    <a16:rowId xmlns:a16="http://schemas.microsoft.com/office/drawing/2014/main" val="10000"/>
                  </a:ext>
                </a:extLst>
              </a:tr>
              <a:tr h="370950">
                <a:tc>
                  <a:txBody>
                    <a:bodyPr/>
                    <a:lstStyle/>
                    <a:p>
                      <a:pPr marL="0" marR="0" lvl="0" indent="0" algn="ctr" rtl="0">
                        <a:spcBef>
                          <a:spcPts val="0"/>
                        </a:spcBef>
                        <a:spcAft>
                          <a:spcPts val="0"/>
                        </a:spcAft>
                        <a:buNone/>
                      </a:pPr>
                      <a:r>
                        <a:rPr lang="en-US" sz="1800" u="none" strike="noStrike" cap="none"/>
                        <a:t>C01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Karelibag, Vadodara</a:t>
                      </a:r>
                      <a:endParaRPr sz="1800" u="none" strike="noStrike" cap="none"/>
                    </a:p>
                  </a:txBody>
                  <a:tcPr marL="91450" marR="91450" marT="45725" marB="45725"/>
                </a:tc>
                <a:extLst>
                  <a:ext uri="{0D108BD9-81ED-4DB2-BD59-A6C34878D82A}">
                    <a16:rowId xmlns:a16="http://schemas.microsoft.com/office/drawing/2014/main" val="10001"/>
                  </a:ext>
                </a:extLst>
              </a:tr>
              <a:tr h="370950">
                <a:tc>
                  <a:txBody>
                    <a:bodyPr/>
                    <a:lstStyle/>
                    <a:p>
                      <a:pPr marL="0" marR="0" lvl="0" indent="0" algn="ctr" rtl="0">
                        <a:spcBef>
                          <a:spcPts val="0"/>
                        </a:spcBef>
                        <a:spcAft>
                          <a:spcPts val="0"/>
                        </a:spcAft>
                        <a:buNone/>
                      </a:pPr>
                      <a:r>
                        <a:rPr lang="en-US" sz="1800" u="none" strike="noStrike" cap="none"/>
                        <a:t>C02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Satellite, Ahmedabad</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963" name="Google Shape;963;p51"/>
          <p:cNvSpPr txBox="1"/>
          <p:nvPr/>
        </p:nvSpPr>
        <p:spPr>
          <a:xfrm>
            <a:off x="107950" y="3333750"/>
            <a:ext cx="9144000"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1.6: 1 NF Example</a:t>
            </a:r>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5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69" name="Google Shape;969;p5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70" name="Google Shape;970;p5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71" name="Google Shape;971;p5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72" name="Google Shape;972;p5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73" name="Google Shape;973;p52"/>
          <p:cNvSpPr txBox="1"/>
          <p:nvPr/>
        </p:nvSpPr>
        <p:spPr>
          <a:xfrm>
            <a:off x="190500" y="2492375"/>
            <a:ext cx="8763000" cy="21240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Solution: </a:t>
            </a:r>
            <a:endParaRPr sz="2200" b="0"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Divide composite attributes into number of sub- attribute and insert value in proper sub attribute.</a:t>
            </a: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974" name="Google Shape;974;p52"/>
          <p:cNvGraphicFramePr/>
          <p:nvPr/>
        </p:nvGraphicFramePr>
        <p:xfrm>
          <a:off x="1484313" y="4700588"/>
          <a:ext cx="6175375" cy="1382725"/>
        </p:xfrm>
        <a:graphic>
          <a:graphicData uri="http://schemas.openxmlformats.org/drawingml/2006/table">
            <a:tbl>
              <a:tblPr firstRow="1" bandRow="1">
                <a:noFill/>
                <a:tableStyleId>{925630BF-55F2-4108-B7B7-22D3B1CDC660}</a:tableStyleId>
              </a:tblPr>
              <a:tblGrid>
                <a:gridCol w="1194400">
                  <a:extLst>
                    <a:ext uri="{9D8B030D-6E8A-4147-A177-3AD203B41FA5}">
                      <a16:colId xmlns:a16="http://schemas.microsoft.com/office/drawing/2014/main" val="20000"/>
                    </a:ext>
                  </a:extLst>
                </a:gridCol>
                <a:gridCol w="1257825">
                  <a:extLst>
                    <a:ext uri="{9D8B030D-6E8A-4147-A177-3AD203B41FA5}">
                      <a16:colId xmlns:a16="http://schemas.microsoft.com/office/drawing/2014/main" val="20001"/>
                    </a:ext>
                  </a:extLst>
                </a:gridCol>
                <a:gridCol w="1861575">
                  <a:extLst>
                    <a:ext uri="{9D8B030D-6E8A-4147-A177-3AD203B41FA5}">
                      <a16:colId xmlns:a16="http://schemas.microsoft.com/office/drawing/2014/main" val="20002"/>
                    </a:ext>
                  </a:extLst>
                </a:gridCol>
                <a:gridCol w="1861575">
                  <a:extLst>
                    <a:ext uri="{9D8B030D-6E8A-4147-A177-3AD203B41FA5}">
                      <a16:colId xmlns:a16="http://schemas.microsoft.com/office/drawing/2014/main" val="20003"/>
                    </a:ext>
                  </a:extLst>
                </a:gridCol>
              </a:tblGrid>
              <a:tr h="640525">
                <a:tc>
                  <a:txBody>
                    <a:bodyPr/>
                    <a:lstStyle/>
                    <a:p>
                      <a:pPr marL="0" marR="0" lvl="0" indent="0" algn="ctr" rtl="0">
                        <a:spcBef>
                          <a:spcPts val="0"/>
                        </a:spcBef>
                        <a:spcAft>
                          <a:spcPts val="0"/>
                        </a:spcAft>
                        <a:buNone/>
                      </a:pPr>
                      <a:r>
                        <a:rPr lang="en-US" sz="1800" u="none" strike="noStrike" cap="none"/>
                        <a:t>CustomerID</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Area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City</a:t>
                      </a:r>
                      <a:endParaRPr sz="1800" u="none" strike="noStrike" cap="none"/>
                    </a:p>
                  </a:txBody>
                  <a:tcPr marL="91450" marR="91450" marT="45750" marB="45750"/>
                </a:tc>
                <a:extLst>
                  <a:ext uri="{0D108BD9-81ED-4DB2-BD59-A6C34878D82A}">
                    <a16:rowId xmlns:a16="http://schemas.microsoft.com/office/drawing/2014/main" val="10000"/>
                  </a:ext>
                </a:extLst>
              </a:tr>
              <a:tr h="371100">
                <a:tc>
                  <a:txBody>
                    <a:bodyPr/>
                    <a:lstStyle/>
                    <a:p>
                      <a:pPr marL="0" marR="0" lvl="0" indent="0" algn="ctr" rtl="0">
                        <a:spcBef>
                          <a:spcPts val="0"/>
                        </a:spcBef>
                        <a:spcAft>
                          <a:spcPts val="0"/>
                        </a:spcAft>
                        <a:buNone/>
                      </a:pPr>
                      <a:r>
                        <a:rPr lang="en-US" sz="1800" u="none" strike="noStrike" cap="none"/>
                        <a:t>C01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Karelibag</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Vadodara</a:t>
                      </a:r>
                      <a:endParaRPr sz="1800" u="none" strike="noStrike" cap="none"/>
                    </a:p>
                  </a:txBody>
                  <a:tcPr marL="91450" marR="91450" marT="45750" marB="45750"/>
                </a:tc>
                <a:extLst>
                  <a:ext uri="{0D108BD9-81ED-4DB2-BD59-A6C34878D82A}">
                    <a16:rowId xmlns:a16="http://schemas.microsoft.com/office/drawing/2014/main" val="10001"/>
                  </a:ext>
                </a:extLst>
              </a:tr>
              <a:tr h="371100">
                <a:tc>
                  <a:txBody>
                    <a:bodyPr/>
                    <a:lstStyle/>
                    <a:p>
                      <a:pPr marL="0" marR="0" lvl="0" indent="0" algn="ctr" rtl="0">
                        <a:spcBef>
                          <a:spcPts val="0"/>
                        </a:spcBef>
                        <a:spcAft>
                          <a:spcPts val="0"/>
                        </a:spcAft>
                        <a:buNone/>
                      </a:pPr>
                      <a:r>
                        <a:rPr lang="en-US" sz="1800" u="none" strike="noStrike" cap="none"/>
                        <a:t>C02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Satellite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Ahmedabad</a:t>
                      </a:r>
                      <a:endParaRPr sz="1800" u="none" strike="noStrike" cap="none"/>
                    </a:p>
                  </a:txBody>
                  <a:tcPr marL="91450" marR="91450" marT="45750" marB="45750"/>
                </a:tc>
                <a:extLst>
                  <a:ext uri="{0D108BD9-81ED-4DB2-BD59-A6C34878D82A}">
                    <a16:rowId xmlns:a16="http://schemas.microsoft.com/office/drawing/2014/main" val="10002"/>
                  </a:ext>
                </a:extLst>
              </a:tr>
            </a:tbl>
          </a:graphicData>
        </a:graphic>
      </p:graphicFrame>
      <p:sp>
        <p:nvSpPr>
          <p:cNvPr id="975" name="Google Shape;975;p52"/>
          <p:cNvSpPr txBox="1"/>
          <p:nvPr/>
        </p:nvSpPr>
        <p:spPr>
          <a:xfrm>
            <a:off x="-107950" y="4456113"/>
            <a:ext cx="9144000" cy="4302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1.7: 1 NF Example solution</a:t>
            </a:r>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98" name="Google Shape;298;p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99" name="Google Shape;299;p7"/>
          <p:cNvSpPr txBox="1"/>
          <p:nvPr/>
        </p:nvSpPr>
        <p:spPr>
          <a:xfrm>
            <a:off x="190500" y="2286000"/>
            <a:ext cx="8739188" cy="28622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Arial"/>
              <a:buNone/>
            </a:pPr>
            <a:r>
              <a:rPr lang="en-US" sz="2000" b="1" i="0" u="none" strike="noStrike" cap="none">
                <a:solidFill>
                  <a:schemeClr val="dk1"/>
                </a:solidFill>
                <a:latin typeface="Calibri"/>
                <a:ea typeface="Calibri"/>
                <a:cs typeface="Calibri"/>
                <a:sym typeface="Calibri"/>
              </a:rPr>
              <a:t>BIANRY OPERATIONS :</a:t>
            </a:r>
            <a:endParaRPr/>
          </a:p>
          <a:p>
            <a:pPr marL="0" marR="0" lvl="0" indent="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1) UNION: Union performs binary union between two given relations. Denoted using the symbol </a:t>
            </a:r>
            <a:r>
              <a:rPr lang="en-US" sz="2000" b="1" i="0" u="none" strike="noStrike" cap="none">
                <a:solidFill>
                  <a:schemeClr val="dk1"/>
                </a:solidFill>
                <a:latin typeface="Calibri"/>
                <a:ea typeface="Calibri"/>
                <a:cs typeface="Calibri"/>
                <a:sym typeface="Calibri"/>
              </a:rPr>
              <a:t>ꓴ</a:t>
            </a:r>
            <a:r>
              <a:rPr lang="en-US" sz="20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Example: Π</a:t>
            </a:r>
            <a:r>
              <a:rPr lang="en-US" sz="2000" b="0" i="0" u="none" strike="noStrike" cap="none" baseline="-25000">
                <a:solidFill>
                  <a:schemeClr val="dk1"/>
                </a:solidFill>
                <a:latin typeface="Calibri"/>
                <a:ea typeface="Calibri"/>
                <a:cs typeface="Calibri"/>
                <a:sym typeface="Calibri"/>
              </a:rPr>
              <a:t>Eno, name </a:t>
            </a:r>
            <a:r>
              <a:rPr lang="en-US" sz="2000" b="1" i="0" u="none" strike="noStrike" cap="none" baseline="-25000">
                <a:solidFill>
                  <a:schemeClr val="dk1"/>
                </a:solidFill>
                <a:latin typeface="Calibri"/>
                <a:ea typeface="Calibri"/>
                <a:cs typeface="Calibri"/>
                <a:sym typeface="Calibri"/>
              </a:rPr>
              <a:t>ꓴ</a:t>
            </a:r>
            <a:r>
              <a:rPr lang="en-US" sz="2000" b="0" i="0" u="none" strike="noStrike" cap="none" baseline="-25000">
                <a:solidFill>
                  <a:schemeClr val="dk1"/>
                </a:solidFill>
                <a:latin typeface="Calibri"/>
                <a:ea typeface="Calibri"/>
                <a:cs typeface="Calibri"/>
                <a:sym typeface="Calibri"/>
              </a:rPr>
              <a:t> </a:t>
            </a:r>
            <a:r>
              <a:rPr lang="en-US" sz="2000" b="0" i="0" u="none" strike="noStrike" cap="none">
                <a:solidFill>
                  <a:schemeClr val="dk1"/>
                </a:solidFill>
                <a:latin typeface="Calibri"/>
                <a:ea typeface="Calibri"/>
                <a:cs typeface="Calibri"/>
                <a:sym typeface="Calibri"/>
              </a:rPr>
              <a:t>Π</a:t>
            </a:r>
            <a:r>
              <a:rPr lang="en-US" sz="2000" b="0" i="0" u="none" strike="noStrike" cap="none" baseline="-25000">
                <a:solidFill>
                  <a:schemeClr val="dk1"/>
                </a:solidFill>
                <a:latin typeface="Calibri"/>
                <a:ea typeface="Calibri"/>
                <a:cs typeface="Calibri"/>
                <a:sym typeface="Calibri"/>
              </a:rPr>
              <a:t>Eno, name </a:t>
            </a:r>
            <a:endParaRPr/>
          </a:p>
          <a:p>
            <a:pPr marL="0" marR="0" lvl="0" indent="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1270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2) SET DIFFERENCE: Set difference is used when we want some set of relation to not be present in other set of relation. Denoted using the symbol (―).</a:t>
            </a:r>
            <a:endParaRPr/>
          </a:p>
          <a:p>
            <a:pPr marL="0" marR="0" lvl="0" indent="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Example: Π</a:t>
            </a:r>
            <a:r>
              <a:rPr lang="en-US" sz="2000" b="0" i="0" u="none" strike="noStrike" cap="none" baseline="-25000">
                <a:solidFill>
                  <a:schemeClr val="dk1"/>
                </a:solidFill>
                <a:latin typeface="Calibri"/>
                <a:ea typeface="Calibri"/>
                <a:cs typeface="Calibri"/>
                <a:sym typeface="Calibri"/>
              </a:rPr>
              <a:t>Eno, name </a:t>
            </a:r>
            <a:r>
              <a:rPr lang="en-US" sz="2000" b="0" i="0" u="none" strike="noStrike" cap="none">
                <a:solidFill>
                  <a:schemeClr val="dk1"/>
                </a:solidFill>
                <a:latin typeface="Calibri"/>
                <a:ea typeface="Calibri"/>
                <a:cs typeface="Calibri"/>
                <a:sym typeface="Calibri"/>
              </a:rPr>
              <a:t>―</a:t>
            </a:r>
            <a:r>
              <a:rPr lang="en-US" sz="2000" b="0" i="0" u="none" strike="noStrike" cap="none" baseline="-25000">
                <a:solidFill>
                  <a:schemeClr val="dk1"/>
                </a:solidFill>
                <a:latin typeface="Calibri"/>
                <a:ea typeface="Calibri"/>
                <a:cs typeface="Calibri"/>
                <a:sym typeface="Calibri"/>
              </a:rPr>
              <a:t> </a:t>
            </a:r>
            <a:r>
              <a:rPr lang="en-US" sz="2000" b="0" i="0" u="none" strike="noStrike" cap="none">
                <a:solidFill>
                  <a:schemeClr val="dk1"/>
                </a:solidFill>
                <a:latin typeface="Calibri"/>
                <a:ea typeface="Calibri"/>
                <a:cs typeface="Calibri"/>
                <a:sym typeface="Calibri"/>
              </a:rPr>
              <a:t>Π</a:t>
            </a:r>
            <a:r>
              <a:rPr lang="en-US" sz="2000" b="0" i="0" u="none" strike="noStrike" cap="none" baseline="-25000">
                <a:solidFill>
                  <a:schemeClr val="dk1"/>
                </a:solidFill>
                <a:latin typeface="Calibri"/>
                <a:ea typeface="Calibri"/>
                <a:cs typeface="Calibri"/>
                <a:sym typeface="Calibri"/>
              </a:rPr>
              <a:t>Eno, name </a:t>
            </a:r>
            <a:endParaRPr sz="2000" b="0" i="0" u="none" strike="noStrike" cap="none">
              <a:solidFill>
                <a:schemeClr val="dk1"/>
              </a:solidFill>
              <a:latin typeface="Calibri"/>
              <a:ea typeface="Calibri"/>
              <a:cs typeface="Calibri"/>
              <a:sym typeface="Calibri"/>
            </a:endParaRPr>
          </a:p>
        </p:txBody>
      </p:sp>
      <p:sp>
        <p:nvSpPr>
          <p:cNvPr id="300" name="Google Shape;300;p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1" name="Google Shape;301;p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302" name="Google Shape;302;p7"/>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5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81" name="Google Shape;981;p5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82" name="Google Shape;982;p5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83" name="Google Shape;983;p5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84" name="Google Shape;984;p5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85" name="Google Shape;985;p53"/>
          <p:cNvSpPr txBox="1"/>
          <p:nvPr/>
        </p:nvSpPr>
        <p:spPr>
          <a:xfrm>
            <a:off x="190500" y="2492375"/>
            <a:ext cx="8763000" cy="38163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Default NF for RDBMS relation is 1 NF.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Redundancy occurs due to 2NF, 3NF, BCNF in single valued FD’s.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5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91" name="Google Shape;991;p5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92" name="Google Shape;992;p5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93" name="Google Shape;993;p5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94" name="Google Shape;994;p5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95" name="Google Shape;995;p54"/>
          <p:cNvSpPr txBox="1"/>
          <p:nvPr/>
        </p:nvSpPr>
        <p:spPr>
          <a:xfrm>
            <a:off x="190500" y="2492896"/>
            <a:ext cx="8763000"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How Redundancy can occur in any given FD X </a:t>
            </a:r>
            <a:r>
              <a:rPr lang="en-US" sz="2200" b="1" i="0" u="none" strike="noStrike" cap="none">
                <a:solidFill>
                  <a:schemeClr val="dk1"/>
                </a:solidFill>
                <a:latin typeface="Calibri"/>
                <a:ea typeface="Calibri"/>
                <a:cs typeface="Calibri"/>
                <a:sym typeface="Calibri"/>
              </a:rPr>
              <a:t>→ Y?</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non-trivial FD X </a:t>
            </a:r>
            <a:r>
              <a:rPr lang="en-US" sz="2200" b="0" i="0" u="none" strike="noStrike" cap="none">
                <a:solidFill>
                  <a:schemeClr val="dk1"/>
                </a:solidFill>
                <a:latin typeface="Calibri"/>
                <a:ea typeface="Calibri"/>
                <a:cs typeface="Calibri"/>
                <a:sym typeface="Calibri"/>
              </a:rPr>
              <a:t>→ Y with X is not Super Key in R then </a:t>
            </a:r>
            <a:r>
              <a:rPr lang="en-US" sz="2200" b="0" i="0" u="none" strike="noStrike" cap="none">
                <a:solidFill>
                  <a:srgbClr val="000000"/>
                </a:solidFill>
                <a:latin typeface="Calibri"/>
                <a:ea typeface="Calibri"/>
                <a:cs typeface="Calibri"/>
                <a:sym typeface="Calibri"/>
              </a:rPr>
              <a:t>X </a:t>
            </a:r>
            <a:r>
              <a:rPr lang="en-US" sz="2200" b="0" i="0" u="none" strike="noStrike" cap="none">
                <a:solidFill>
                  <a:schemeClr val="dk1"/>
                </a:solidFill>
                <a:latin typeface="Calibri"/>
                <a:ea typeface="Calibri"/>
                <a:cs typeface="Calibri"/>
                <a:sym typeface="Calibri"/>
              </a:rPr>
              <a:t>→ Y form Redundancy in R. </a:t>
            </a:r>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2200" b="1" i="0" u="none" strike="noStrike" cap="none">
                <a:solidFill>
                  <a:srgbClr val="000000"/>
                </a:solidFill>
                <a:highlight>
                  <a:srgbClr val="FFFF00"/>
                </a:highlight>
                <a:latin typeface="Calibri"/>
                <a:ea typeface="Calibri"/>
                <a:cs typeface="Calibri"/>
                <a:sym typeface="Calibri"/>
              </a:rPr>
              <a:t>X </a:t>
            </a:r>
            <a:r>
              <a:rPr lang="en-US" sz="2200" b="1" i="0" u="none" strike="noStrike" cap="none">
                <a:solidFill>
                  <a:schemeClr val="dk1"/>
                </a:solidFill>
                <a:highlight>
                  <a:srgbClr val="FFFF00"/>
                </a:highlight>
                <a:latin typeface="Calibri"/>
                <a:ea typeface="Calibri"/>
                <a:cs typeface="Calibri"/>
                <a:sym typeface="Calibri"/>
              </a:rPr>
              <a:t>→ Y : Non-trivial FD</a:t>
            </a:r>
            <a:r>
              <a:rPr lang="en-US" sz="2200" b="0" i="0" u="none" strike="noStrike" cap="none">
                <a:solidFill>
                  <a:schemeClr val="dk1"/>
                </a:solidFill>
                <a:highlight>
                  <a:srgbClr val="FFFF00"/>
                </a:highlight>
                <a:latin typeface="Calibri"/>
                <a:ea typeface="Calibri"/>
                <a:cs typeface="Calibri"/>
                <a:sym typeface="Calibri"/>
              </a:rPr>
              <a:t> </a:t>
            </a:r>
            <a:endParaRPr/>
          </a:p>
          <a:p>
            <a:pPr marL="342900" marR="0" lvl="0" indent="-20320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914400" marR="0" lvl="2" indent="0" algn="ctr" rtl="0">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p:txBody>
      </p:sp>
      <p:sp>
        <p:nvSpPr>
          <p:cNvPr id="996" name="Google Shape;996;p54"/>
          <p:cNvSpPr/>
          <p:nvPr/>
        </p:nvSpPr>
        <p:spPr>
          <a:xfrm>
            <a:off x="3276600" y="4076700"/>
            <a:ext cx="287338" cy="720725"/>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97" name="Google Shape;997;p54"/>
          <p:cNvSpPr txBox="1"/>
          <p:nvPr/>
        </p:nvSpPr>
        <p:spPr>
          <a:xfrm>
            <a:off x="3275856" y="4221088"/>
            <a:ext cx="478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highlight>
                  <a:srgbClr val="FFFF00"/>
                </a:highlight>
                <a:latin typeface="Arial"/>
                <a:ea typeface="Arial"/>
                <a:cs typeface="Arial"/>
                <a:sym typeface="Arial"/>
              </a:rPr>
              <a:t>X</a:t>
            </a:r>
            <a:endParaRPr sz="1800" b="0" i="0" u="none" strike="noStrike" cap="none">
              <a:solidFill>
                <a:schemeClr val="dk1"/>
              </a:solidFill>
              <a:highlight>
                <a:srgbClr val="FFFF00"/>
              </a:highlight>
              <a:latin typeface="Arial"/>
              <a:ea typeface="Arial"/>
              <a:cs typeface="Arial"/>
              <a:sym typeface="Arial"/>
            </a:endParaRPr>
          </a:p>
        </p:txBody>
      </p:sp>
      <p:cxnSp>
        <p:nvCxnSpPr>
          <p:cNvPr id="998" name="Google Shape;998;p54"/>
          <p:cNvCxnSpPr>
            <a:endCxn id="997" idx="1"/>
          </p:cNvCxnSpPr>
          <p:nvPr/>
        </p:nvCxnSpPr>
        <p:spPr>
          <a:xfrm>
            <a:off x="2555256" y="4405754"/>
            <a:ext cx="720600" cy="0"/>
          </a:xfrm>
          <a:prstGeom prst="straightConnector1">
            <a:avLst/>
          </a:prstGeom>
          <a:noFill/>
          <a:ln w="9525" cap="flat" cmpd="sng">
            <a:solidFill>
              <a:srgbClr val="4A7DBA"/>
            </a:solidFill>
            <a:prstDash val="solid"/>
            <a:round/>
            <a:headEnd type="none" w="sm" len="sm"/>
            <a:tailEnd type="triangle" w="med" len="med"/>
          </a:ln>
        </p:spPr>
      </p:cxnSp>
      <p:sp>
        <p:nvSpPr>
          <p:cNvPr id="999" name="Google Shape;999;p54"/>
          <p:cNvSpPr txBox="1"/>
          <p:nvPr/>
        </p:nvSpPr>
        <p:spPr>
          <a:xfrm>
            <a:off x="619125" y="4191000"/>
            <a:ext cx="1943100" cy="430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0" i="0" u="none" strike="noStrike" cap="none">
                <a:solidFill>
                  <a:schemeClr val="dk1"/>
                </a:solidFill>
                <a:latin typeface="Calibri"/>
                <a:ea typeface="Calibri"/>
                <a:cs typeface="Calibri"/>
                <a:sym typeface="Calibri"/>
              </a:rPr>
              <a:t>NOT SUPERKEY</a:t>
            </a:r>
            <a:endParaRPr sz="2200" b="0" i="0" u="none" strike="noStrike" cap="none">
              <a:solidFill>
                <a:schemeClr val="dk1"/>
              </a:solidFill>
              <a:latin typeface="Calibri"/>
              <a:ea typeface="Calibri"/>
              <a:cs typeface="Calibri"/>
              <a:sym typeface="Calibri"/>
            </a:endParaRPr>
          </a:p>
        </p:txBody>
      </p:sp>
      <p:sp>
        <p:nvSpPr>
          <p:cNvPr id="1000" name="Google Shape;1000;p54"/>
          <p:cNvSpPr/>
          <p:nvPr/>
        </p:nvSpPr>
        <p:spPr>
          <a:xfrm>
            <a:off x="5940425" y="3789363"/>
            <a:ext cx="287338" cy="1711325"/>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01" name="Google Shape;1001;p54"/>
          <p:cNvSpPr txBox="1"/>
          <p:nvPr/>
        </p:nvSpPr>
        <p:spPr>
          <a:xfrm>
            <a:off x="6300788" y="4405313"/>
            <a:ext cx="2652712" cy="7699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0" i="0" u="none" strike="noStrike" cap="none">
                <a:solidFill>
                  <a:schemeClr val="dk1"/>
                </a:solidFill>
                <a:latin typeface="Calibri"/>
                <a:ea typeface="Calibri"/>
                <a:cs typeface="Calibri"/>
                <a:sym typeface="Calibri"/>
              </a:rPr>
              <a:t>Forms redundancy in Relation</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5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07" name="Google Shape;1007;p5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08" name="Google Shape;1008;p5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09" name="Google Shape;1009;p5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10" name="Google Shape;1010;p5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11" name="Google Shape;1011;p55"/>
          <p:cNvSpPr txBox="1"/>
          <p:nvPr/>
        </p:nvSpPr>
        <p:spPr>
          <a:xfrm>
            <a:off x="190500" y="2492375"/>
            <a:ext cx="8763000" cy="45243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How Redundancy can occur in any given FD X </a:t>
            </a:r>
            <a:r>
              <a:rPr lang="en-US" sz="2200" b="1" i="0" u="none" strike="noStrike" cap="none">
                <a:solidFill>
                  <a:schemeClr val="dk1"/>
                </a:solidFill>
                <a:latin typeface="Calibri"/>
                <a:ea typeface="Calibri"/>
                <a:cs typeface="Calibri"/>
                <a:sym typeface="Calibri"/>
              </a:rPr>
              <a:t>→ Y?</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For example, consider below relation: </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Redundancy</a:t>
            </a: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Super key for this relation is {sidcid}. </a:t>
            </a:r>
            <a:endParaRPr/>
          </a:p>
          <a:p>
            <a:pPr marL="0" marR="0" lvl="0" indent="-1397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FD, Sid </a:t>
            </a:r>
            <a:r>
              <a:rPr lang="en-US" sz="2200" b="0" i="0" u="none" strike="noStrike" cap="none">
                <a:solidFill>
                  <a:schemeClr val="dk1"/>
                </a:solidFill>
                <a:latin typeface="Calibri"/>
                <a:ea typeface="Calibri"/>
                <a:cs typeface="Calibri"/>
                <a:sym typeface="Calibri"/>
              </a:rPr>
              <a:t>→ Sname. Sid is not Super Key for this relation. Hence we can see redundancy is the all the tuples in the relation. </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1012" name="Google Shape;1012;p55"/>
          <p:cNvGraphicFramePr/>
          <p:nvPr/>
        </p:nvGraphicFramePr>
        <p:xfrm>
          <a:off x="2268538" y="3919538"/>
          <a:ext cx="4895850" cy="1484300"/>
        </p:xfrm>
        <a:graphic>
          <a:graphicData uri="http://schemas.openxmlformats.org/drawingml/2006/table">
            <a:tbl>
              <a:tblPr firstRow="1" bandRow="1">
                <a:noFill/>
                <a:tableStyleId>{925630BF-55F2-4108-B7B7-22D3B1CDC660}</a:tableStyleId>
              </a:tblPr>
              <a:tblGrid>
                <a:gridCol w="1631950">
                  <a:extLst>
                    <a:ext uri="{9D8B030D-6E8A-4147-A177-3AD203B41FA5}">
                      <a16:colId xmlns:a16="http://schemas.microsoft.com/office/drawing/2014/main" val="20000"/>
                    </a:ext>
                  </a:extLst>
                </a:gridCol>
                <a:gridCol w="1631950">
                  <a:extLst>
                    <a:ext uri="{9D8B030D-6E8A-4147-A177-3AD203B41FA5}">
                      <a16:colId xmlns:a16="http://schemas.microsoft.com/office/drawing/2014/main" val="20001"/>
                    </a:ext>
                  </a:extLst>
                </a:gridCol>
                <a:gridCol w="1631950">
                  <a:extLst>
                    <a:ext uri="{9D8B030D-6E8A-4147-A177-3AD203B41FA5}">
                      <a16:colId xmlns:a16="http://schemas.microsoft.com/office/drawing/2014/main" val="20002"/>
                    </a:ext>
                  </a:extLst>
                </a:gridCol>
              </a:tblGrid>
              <a:tr h="371075">
                <a:tc>
                  <a:txBody>
                    <a:bodyPr/>
                    <a:lstStyle/>
                    <a:p>
                      <a:pPr marL="0" marR="0" lvl="0" indent="0" algn="l" rtl="0">
                        <a:spcBef>
                          <a:spcPts val="0"/>
                        </a:spcBef>
                        <a:spcAft>
                          <a:spcPts val="0"/>
                        </a:spcAft>
                        <a:buNone/>
                      </a:pPr>
                      <a:r>
                        <a:rPr lang="en-US" sz="1800" u="none" strike="noStrike" cap="none"/>
                        <a:t>Sid</a:t>
                      </a:r>
                      <a:endParaRPr sz="1800"/>
                    </a:p>
                  </a:txBody>
                  <a:tcPr marL="91425" marR="91425" marT="45750" marB="45750"/>
                </a:tc>
                <a:tc>
                  <a:txBody>
                    <a:bodyPr/>
                    <a:lstStyle/>
                    <a:p>
                      <a:pPr marL="0" marR="0" lvl="0" indent="0" algn="l" rtl="0">
                        <a:spcBef>
                          <a:spcPts val="0"/>
                        </a:spcBef>
                        <a:spcAft>
                          <a:spcPts val="0"/>
                        </a:spcAft>
                        <a:buNone/>
                      </a:pPr>
                      <a:r>
                        <a:rPr lang="en-US" sz="1800"/>
                        <a:t>Sname</a:t>
                      </a:r>
                      <a:endParaRPr sz="1800"/>
                    </a:p>
                  </a:txBody>
                  <a:tcPr marL="91425" marR="91425" marT="45750" marB="45750"/>
                </a:tc>
                <a:tc>
                  <a:txBody>
                    <a:bodyPr/>
                    <a:lstStyle/>
                    <a:p>
                      <a:pPr marL="0" marR="0" lvl="0" indent="0" algn="l" rtl="0">
                        <a:spcBef>
                          <a:spcPts val="0"/>
                        </a:spcBef>
                        <a:spcAft>
                          <a:spcPts val="0"/>
                        </a:spcAft>
                        <a:buNone/>
                      </a:pPr>
                      <a:r>
                        <a:rPr lang="en-US" sz="1800"/>
                        <a:t>Cid</a:t>
                      </a:r>
                      <a:endParaRPr sz="1800"/>
                    </a:p>
                  </a:txBody>
                  <a:tcPr marL="91425" marR="91425" marT="45750" marB="45750"/>
                </a:tc>
                <a:extLst>
                  <a:ext uri="{0D108BD9-81ED-4DB2-BD59-A6C34878D82A}">
                    <a16:rowId xmlns:a16="http://schemas.microsoft.com/office/drawing/2014/main" val="10000"/>
                  </a:ext>
                </a:extLst>
              </a:tr>
              <a:tr h="371075">
                <a:tc>
                  <a:txBody>
                    <a:bodyPr/>
                    <a:lstStyle/>
                    <a:p>
                      <a:pPr marL="0" marR="0" lvl="0" indent="0" algn="l" rtl="0">
                        <a:spcBef>
                          <a:spcPts val="0"/>
                        </a:spcBef>
                        <a:spcAft>
                          <a:spcPts val="0"/>
                        </a:spcAft>
                        <a:buNone/>
                      </a:pPr>
                      <a:r>
                        <a:rPr lang="en-US" sz="1800"/>
                        <a:t>S1</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A</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C1</a:t>
                      </a:r>
                      <a:endParaRPr sz="1800"/>
                    </a:p>
                  </a:txBody>
                  <a:tcPr marL="91425" marR="91425" marT="45750" marB="45750"/>
                </a:tc>
                <a:extLst>
                  <a:ext uri="{0D108BD9-81ED-4DB2-BD59-A6C34878D82A}">
                    <a16:rowId xmlns:a16="http://schemas.microsoft.com/office/drawing/2014/main" val="10001"/>
                  </a:ext>
                </a:extLst>
              </a:tr>
              <a:tr h="371075">
                <a:tc>
                  <a:txBody>
                    <a:bodyPr/>
                    <a:lstStyle/>
                    <a:p>
                      <a:pPr marL="0" marR="0" lvl="0" indent="0" algn="l" rtl="0">
                        <a:spcBef>
                          <a:spcPts val="0"/>
                        </a:spcBef>
                        <a:spcAft>
                          <a:spcPts val="0"/>
                        </a:spcAft>
                        <a:buNone/>
                      </a:pPr>
                      <a:r>
                        <a:rPr lang="en-US" sz="1800"/>
                        <a:t>S1</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A</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C2</a:t>
                      </a:r>
                      <a:endParaRPr sz="1800"/>
                    </a:p>
                  </a:txBody>
                  <a:tcPr marL="91425" marR="91425" marT="45750" marB="45750"/>
                </a:tc>
                <a:extLst>
                  <a:ext uri="{0D108BD9-81ED-4DB2-BD59-A6C34878D82A}">
                    <a16:rowId xmlns:a16="http://schemas.microsoft.com/office/drawing/2014/main" val="10002"/>
                  </a:ext>
                </a:extLst>
              </a:tr>
              <a:tr h="371075">
                <a:tc>
                  <a:txBody>
                    <a:bodyPr/>
                    <a:lstStyle/>
                    <a:p>
                      <a:pPr marL="0" marR="0" lvl="0" indent="0" algn="l" rtl="0">
                        <a:spcBef>
                          <a:spcPts val="0"/>
                        </a:spcBef>
                        <a:spcAft>
                          <a:spcPts val="0"/>
                        </a:spcAft>
                        <a:buNone/>
                      </a:pPr>
                      <a:r>
                        <a:rPr lang="en-US" sz="1800"/>
                        <a:t>S1</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A</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C3</a:t>
                      </a:r>
                      <a:endParaRPr sz="1800"/>
                    </a:p>
                  </a:txBody>
                  <a:tcPr marL="91425" marR="91425" marT="45750" marB="45750"/>
                </a:tc>
                <a:extLst>
                  <a:ext uri="{0D108BD9-81ED-4DB2-BD59-A6C34878D82A}">
                    <a16:rowId xmlns:a16="http://schemas.microsoft.com/office/drawing/2014/main" val="10003"/>
                  </a:ext>
                </a:extLst>
              </a:tr>
            </a:tbl>
          </a:graphicData>
        </a:graphic>
      </p:graphicFrame>
      <p:sp>
        <p:nvSpPr>
          <p:cNvPr id="1013" name="Google Shape;1013;p55"/>
          <p:cNvSpPr txBox="1"/>
          <p:nvPr/>
        </p:nvSpPr>
        <p:spPr>
          <a:xfrm>
            <a:off x="144463" y="3619500"/>
            <a:ext cx="9144000" cy="2619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1.8 : Redundancy in database table</a:t>
            </a:r>
            <a:endParaRPr sz="1100" b="0" i="0" u="none" strike="noStrike" cap="none">
              <a:solidFill>
                <a:schemeClr val="dk1"/>
              </a:solidFill>
              <a:latin typeface="Arial"/>
              <a:ea typeface="Arial"/>
              <a:cs typeface="Arial"/>
              <a:sym typeface="Arial"/>
            </a:endParaRPr>
          </a:p>
        </p:txBody>
      </p:sp>
      <p:sp>
        <p:nvSpPr>
          <p:cNvPr id="1014" name="Google Shape;1014;p55"/>
          <p:cNvSpPr/>
          <p:nvPr/>
        </p:nvSpPr>
        <p:spPr>
          <a:xfrm>
            <a:off x="1697038" y="4365625"/>
            <a:ext cx="571500" cy="1038225"/>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pic>
        <p:nvPicPr>
          <p:cNvPr id="1019" name="Google Shape;1019;p5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20" name="Google Shape;1020;p5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21" name="Google Shape;1021;p5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22" name="Google Shape;1022;p5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23" name="Google Shape;1023;p5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24" name="Google Shape;1024;p56"/>
          <p:cNvSpPr txBox="1"/>
          <p:nvPr/>
        </p:nvSpPr>
        <p:spPr>
          <a:xfrm>
            <a:off x="190500" y="2564904"/>
            <a:ext cx="8845996"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How many FD’s of F form Redundancy?</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R(ABCDE), F = { AB → C, C → A, C → D, D → E  } </a:t>
            </a:r>
            <a:endParaRPr/>
          </a:p>
          <a:p>
            <a:pPr marL="342900" marR="0" lvl="0" indent="-342900" algn="l"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Super key/Candidate key: { AB,BC} </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00500" marR="0" lvl="8"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 C</a:t>
            </a:r>
            <a:endParaRPr sz="2200" b="1" i="0" u="none" strike="noStrike" cap="none">
              <a:solidFill>
                <a:srgbClr val="000000"/>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2200" b="0" i="0" u="none" strike="noStrike" cap="none">
                <a:solidFill>
                  <a:srgbClr val="000000"/>
                </a:solidFill>
                <a:latin typeface="Calibri"/>
                <a:ea typeface="Calibri"/>
                <a:cs typeface="Calibri"/>
                <a:sym typeface="Calibri"/>
              </a:rPr>
              <a:t>→ A</a:t>
            </a:r>
            <a:endParaRPr sz="2200" b="1" i="0" u="none" strike="noStrike" cap="none">
              <a:solidFill>
                <a:srgbClr val="000000"/>
              </a:solidFill>
              <a:latin typeface="Calibri"/>
              <a:ea typeface="Calibri"/>
              <a:cs typeface="Calibri"/>
              <a:sym typeface="Calibri"/>
            </a:endParaRPr>
          </a:p>
        </p:txBody>
      </p:sp>
      <p:sp>
        <p:nvSpPr>
          <p:cNvPr id="1025" name="Google Shape;1025;p56"/>
          <p:cNvSpPr/>
          <p:nvPr/>
        </p:nvSpPr>
        <p:spPr>
          <a:xfrm>
            <a:off x="3563938" y="4292600"/>
            <a:ext cx="720725" cy="360363"/>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AB</a:t>
            </a:r>
            <a:endParaRPr sz="1800" b="0" i="0" u="none" strike="noStrike" cap="none">
              <a:solidFill>
                <a:schemeClr val="dk1"/>
              </a:solidFill>
              <a:latin typeface="Arial"/>
              <a:ea typeface="Arial"/>
              <a:cs typeface="Arial"/>
              <a:sym typeface="Arial"/>
            </a:endParaRPr>
          </a:p>
        </p:txBody>
      </p:sp>
      <p:cxnSp>
        <p:nvCxnSpPr>
          <p:cNvPr id="1026" name="Google Shape;1026;p56"/>
          <p:cNvCxnSpPr/>
          <p:nvPr/>
        </p:nvCxnSpPr>
        <p:spPr>
          <a:xfrm>
            <a:off x="3059113" y="4508500"/>
            <a:ext cx="504825" cy="0"/>
          </a:xfrm>
          <a:prstGeom prst="straightConnector1">
            <a:avLst/>
          </a:prstGeom>
          <a:noFill/>
          <a:ln w="9525" cap="flat" cmpd="sng">
            <a:solidFill>
              <a:srgbClr val="4A7DBA"/>
            </a:solidFill>
            <a:prstDash val="solid"/>
            <a:round/>
            <a:headEnd type="none" w="sm" len="sm"/>
            <a:tailEnd type="triangle" w="med" len="med"/>
          </a:ln>
        </p:spPr>
      </p:cxnSp>
      <p:sp>
        <p:nvSpPr>
          <p:cNvPr id="1027" name="Google Shape;1027;p56"/>
          <p:cNvSpPr txBox="1"/>
          <p:nvPr/>
        </p:nvSpPr>
        <p:spPr>
          <a:xfrm>
            <a:off x="1441450" y="4292600"/>
            <a:ext cx="16176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      Super key</a:t>
            </a:r>
            <a:endParaRPr sz="2000" b="0" i="0" u="none" strike="noStrike" cap="none">
              <a:solidFill>
                <a:schemeClr val="dk1"/>
              </a:solidFill>
              <a:latin typeface="Calibri"/>
              <a:ea typeface="Calibri"/>
              <a:cs typeface="Calibri"/>
              <a:sym typeface="Calibri"/>
            </a:endParaRPr>
          </a:p>
        </p:txBody>
      </p:sp>
      <p:sp>
        <p:nvSpPr>
          <p:cNvPr id="1028" name="Google Shape;1028;p56"/>
          <p:cNvSpPr/>
          <p:nvPr/>
        </p:nvSpPr>
        <p:spPr>
          <a:xfrm>
            <a:off x="4859338" y="4292600"/>
            <a:ext cx="371475" cy="40005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29" name="Google Shape;1029;p56"/>
          <p:cNvSpPr txBox="1"/>
          <p:nvPr/>
        </p:nvSpPr>
        <p:spPr>
          <a:xfrm>
            <a:off x="5327650" y="4186238"/>
            <a:ext cx="2808288"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Doesn’t form Redundancy</a:t>
            </a:r>
            <a:endParaRPr sz="2000" b="0" i="0" u="none" strike="noStrike" cap="none">
              <a:solidFill>
                <a:schemeClr val="dk1"/>
              </a:solidFill>
              <a:latin typeface="Calibri"/>
              <a:ea typeface="Calibri"/>
              <a:cs typeface="Calibri"/>
              <a:sym typeface="Calibri"/>
            </a:endParaRPr>
          </a:p>
        </p:txBody>
      </p:sp>
      <p:sp>
        <p:nvSpPr>
          <p:cNvPr id="1030" name="Google Shape;1030;p56"/>
          <p:cNvSpPr/>
          <p:nvPr/>
        </p:nvSpPr>
        <p:spPr>
          <a:xfrm>
            <a:off x="3779838" y="4960938"/>
            <a:ext cx="576262" cy="360362"/>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a:t>
            </a:r>
            <a:endParaRPr sz="1800" b="0" i="0" u="none" strike="noStrike" cap="none">
              <a:solidFill>
                <a:schemeClr val="dk1"/>
              </a:solidFill>
              <a:latin typeface="Arial"/>
              <a:ea typeface="Arial"/>
              <a:cs typeface="Arial"/>
              <a:sym typeface="Arial"/>
            </a:endParaRPr>
          </a:p>
        </p:txBody>
      </p:sp>
      <p:sp>
        <p:nvSpPr>
          <p:cNvPr id="1031" name="Google Shape;1031;p56"/>
          <p:cNvSpPr/>
          <p:nvPr/>
        </p:nvSpPr>
        <p:spPr>
          <a:xfrm>
            <a:off x="3819525" y="5403850"/>
            <a:ext cx="576263" cy="360363"/>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a:t>
            </a:r>
            <a:endParaRPr sz="1800" b="0" i="0" u="none" strike="noStrike" cap="none">
              <a:solidFill>
                <a:schemeClr val="dk1"/>
              </a:solidFill>
              <a:latin typeface="Arial"/>
              <a:ea typeface="Arial"/>
              <a:cs typeface="Arial"/>
              <a:sym typeface="Arial"/>
            </a:endParaRPr>
          </a:p>
        </p:txBody>
      </p:sp>
      <p:sp>
        <p:nvSpPr>
          <p:cNvPr id="1032" name="Google Shape;1032;p56"/>
          <p:cNvSpPr/>
          <p:nvPr/>
        </p:nvSpPr>
        <p:spPr>
          <a:xfrm>
            <a:off x="3819525" y="5964238"/>
            <a:ext cx="576263" cy="360362"/>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D</a:t>
            </a:r>
            <a:endParaRPr sz="1800" b="0" i="0" u="none" strike="noStrike" cap="none">
              <a:solidFill>
                <a:schemeClr val="dk1"/>
              </a:solidFill>
              <a:latin typeface="Arial"/>
              <a:ea typeface="Arial"/>
              <a:cs typeface="Arial"/>
              <a:sym typeface="Arial"/>
            </a:endParaRPr>
          </a:p>
        </p:txBody>
      </p:sp>
      <p:sp>
        <p:nvSpPr>
          <p:cNvPr id="1033" name="Google Shape;1033;p56"/>
          <p:cNvSpPr txBox="1"/>
          <p:nvPr/>
        </p:nvSpPr>
        <p:spPr>
          <a:xfrm>
            <a:off x="123825" y="5378450"/>
            <a:ext cx="90630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Arial"/>
                <a:ea typeface="Arial"/>
                <a:cs typeface="Arial"/>
                <a:sym typeface="Arial"/>
              </a:rPr>
              <a:t>                                       </a:t>
            </a:r>
            <a:r>
              <a:rPr lang="en-US" sz="1800" b="0" i="0" u="none" strike="noStrike" cap="none">
                <a:solidFill>
                  <a:srgbClr val="000000"/>
                </a:solidFill>
                <a:latin typeface="Calibri"/>
                <a:ea typeface="Calibri"/>
                <a:cs typeface="Calibri"/>
                <a:sym typeface="Calibri"/>
              </a:rPr>
              <a:t>→ D</a:t>
            </a:r>
            <a:endParaRPr sz="1800" b="0" i="0" u="none" strike="noStrike" cap="none">
              <a:solidFill>
                <a:schemeClr val="dk1"/>
              </a:solidFill>
              <a:latin typeface="Arial"/>
              <a:ea typeface="Arial"/>
              <a:cs typeface="Arial"/>
              <a:sym typeface="Arial"/>
            </a:endParaRPr>
          </a:p>
        </p:txBody>
      </p:sp>
      <p:cxnSp>
        <p:nvCxnSpPr>
          <p:cNvPr id="1034" name="Google Shape;1034;p56"/>
          <p:cNvCxnSpPr/>
          <p:nvPr/>
        </p:nvCxnSpPr>
        <p:spPr>
          <a:xfrm>
            <a:off x="-612775" y="5200650"/>
            <a:ext cx="0" cy="1588"/>
          </a:xfrm>
          <a:prstGeom prst="straightConnector1">
            <a:avLst/>
          </a:prstGeom>
          <a:noFill/>
          <a:ln w="9525" cap="flat" cmpd="sng">
            <a:solidFill>
              <a:srgbClr val="4A7DBA"/>
            </a:solidFill>
            <a:prstDash val="solid"/>
            <a:round/>
            <a:headEnd type="none" w="sm" len="sm"/>
            <a:tailEnd type="triangle" w="med" len="med"/>
          </a:ln>
        </p:spPr>
      </p:cxnSp>
      <p:sp>
        <p:nvSpPr>
          <p:cNvPr id="1035" name="Google Shape;1035;p56"/>
          <p:cNvSpPr txBox="1"/>
          <p:nvPr/>
        </p:nvSpPr>
        <p:spPr>
          <a:xfrm>
            <a:off x="1857375" y="5264150"/>
            <a:ext cx="1116013" cy="1014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Not </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Super</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Key</a:t>
            </a:r>
            <a:endParaRPr sz="2000" b="0" i="0" u="none" strike="noStrike" cap="none">
              <a:solidFill>
                <a:schemeClr val="dk1"/>
              </a:solidFill>
              <a:latin typeface="Calibri"/>
              <a:ea typeface="Calibri"/>
              <a:cs typeface="Calibri"/>
              <a:sym typeface="Calibri"/>
            </a:endParaRPr>
          </a:p>
        </p:txBody>
      </p:sp>
      <p:cxnSp>
        <p:nvCxnSpPr>
          <p:cNvPr id="1036" name="Google Shape;1036;p56"/>
          <p:cNvCxnSpPr>
            <a:endCxn id="1030" idx="2"/>
          </p:cNvCxnSpPr>
          <p:nvPr/>
        </p:nvCxnSpPr>
        <p:spPr>
          <a:xfrm rot="10800000" flipH="1">
            <a:off x="2555838" y="5141119"/>
            <a:ext cx="1224000" cy="447600"/>
          </a:xfrm>
          <a:prstGeom prst="bentConnector3">
            <a:avLst>
              <a:gd name="adj1" fmla="val 50000"/>
            </a:avLst>
          </a:prstGeom>
          <a:noFill/>
          <a:ln w="9525" cap="flat" cmpd="sng">
            <a:solidFill>
              <a:srgbClr val="4A7DBA"/>
            </a:solidFill>
            <a:prstDash val="solid"/>
            <a:round/>
            <a:headEnd type="none" w="sm" len="sm"/>
            <a:tailEnd type="triangle" w="med" len="med"/>
          </a:ln>
        </p:spPr>
      </p:cxnSp>
      <p:cxnSp>
        <p:nvCxnSpPr>
          <p:cNvPr id="1037" name="Google Shape;1037;p56"/>
          <p:cNvCxnSpPr/>
          <p:nvPr/>
        </p:nvCxnSpPr>
        <p:spPr>
          <a:xfrm>
            <a:off x="3163888" y="5589588"/>
            <a:ext cx="655637" cy="0"/>
          </a:xfrm>
          <a:prstGeom prst="straightConnector1">
            <a:avLst/>
          </a:prstGeom>
          <a:noFill/>
          <a:ln w="9525" cap="flat" cmpd="sng">
            <a:solidFill>
              <a:srgbClr val="4A7DBA"/>
            </a:solidFill>
            <a:prstDash val="solid"/>
            <a:round/>
            <a:headEnd type="none" w="sm" len="sm"/>
            <a:tailEnd type="triangle" w="med" len="med"/>
          </a:ln>
        </p:spPr>
      </p:cxnSp>
      <p:cxnSp>
        <p:nvCxnSpPr>
          <p:cNvPr id="1038" name="Google Shape;1038;p56"/>
          <p:cNvCxnSpPr/>
          <p:nvPr/>
        </p:nvCxnSpPr>
        <p:spPr>
          <a:xfrm>
            <a:off x="2555875" y="5589588"/>
            <a:ext cx="1224000" cy="570000"/>
          </a:xfrm>
          <a:prstGeom prst="bentConnector3">
            <a:avLst>
              <a:gd name="adj1" fmla="val 50000"/>
            </a:avLst>
          </a:prstGeom>
          <a:noFill/>
          <a:ln w="9525" cap="flat" cmpd="sng">
            <a:solidFill>
              <a:srgbClr val="4A7DBA"/>
            </a:solidFill>
            <a:prstDash val="solid"/>
            <a:round/>
            <a:headEnd type="none" w="sm" len="sm"/>
            <a:tailEnd type="triangle" w="med" len="med"/>
          </a:ln>
        </p:spPr>
      </p:cxnSp>
      <p:sp>
        <p:nvSpPr>
          <p:cNvPr id="1039" name="Google Shape;1039;p56"/>
          <p:cNvSpPr txBox="1"/>
          <p:nvPr/>
        </p:nvSpPr>
        <p:spPr>
          <a:xfrm>
            <a:off x="4311650" y="5938838"/>
            <a:ext cx="4960938"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E</a:t>
            </a:r>
            <a:endParaRPr sz="1800" b="0" i="0" u="none" strike="noStrike" cap="none">
              <a:solidFill>
                <a:schemeClr val="dk1"/>
              </a:solidFill>
              <a:latin typeface="Arial"/>
              <a:ea typeface="Arial"/>
              <a:cs typeface="Arial"/>
              <a:sym typeface="Arial"/>
            </a:endParaRPr>
          </a:p>
        </p:txBody>
      </p:sp>
      <p:sp>
        <p:nvSpPr>
          <p:cNvPr id="1040" name="Google Shape;1040;p56"/>
          <p:cNvSpPr/>
          <p:nvPr/>
        </p:nvSpPr>
        <p:spPr>
          <a:xfrm>
            <a:off x="5003800" y="5141913"/>
            <a:ext cx="323850" cy="1239837"/>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41" name="Google Shape;1041;p56"/>
          <p:cNvSpPr txBox="1"/>
          <p:nvPr/>
        </p:nvSpPr>
        <p:spPr>
          <a:xfrm>
            <a:off x="5518150" y="5403850"/>
            <a:ext cx="1893888"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Forms Redundancy</a:t>
            </a:r>
            <a:endParaRPr sz="1800" b="0" i="0" u="none" strike="noStrike" cap="none">
              <a:solidFill>
                <a:schemeClr val="dk1"/>
              </a:solidFill>
              <a:latin typeface="Arial"/>
              <a:ea typeface="Arial"/>
              <a:cs typeface="Arial"/>
              <a:sym typeface="Arial"/>
            </a:endParaRPr>
          </a:p>
        </p:txBody>
      </p:sp>
      <p:sp>
        <p:nvSpPr>
          <p:cNvPr id="1042" name="Google Shape;1042;p56"/>
          <p:cNvSpPr txBox="1"/>
          <p:nvPr/>
        </p:nvSpPr>
        <p:spPr>
          <a:xfrm>
            <a:off x="368300" y="4787900"/>
            <a:ext cx="1519238"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Proper Subset</a:t>
            </a:r>
            <a:endParaRPr/>
          </a:p>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of Super key</a:t>
            </a:r>
            <a:endParaRPr sz="1600" b="0" i="0" u="none" strike="noStrike" cap="none">
              <a:solidFill>
                <a:schemeClr val="dk1"/>
              </a:solidFill>
              <a:latin typeface="Calibri"/>
              <a:ea typeface="Calibri"/>
              <a:cs typeface="Calibri"/>
              <a:sym typeface="Calibri"/>
            </a:endParaRPr>
          </a:p>
        </p:txBody>
      </p:sp>
      <p:cxnSp>
        <p:nvCxnSpPr>
          <p:cNvPr id="1043" name="Google Shape;1043;p56"/>
          <p:cNvCxnSpPr>
            <a:endCxn id="1030" idx="1"/>
          </p:cNvCxnSpPr>
          <p:nvPr/>
        </p:nvCxnSpPr>
        <p:spPr>
          <a:xfrm rot="10800000" flipH="1">
            <a:off x="1692530" y="5013712"/>
            <a:ext cx="2171700" cy="128700"/>
          </a:xfrm>
          <a:prstGeom prst="straightConnector1">
            <a:avLst/>
          </a:prstGeom>
          <a:noFill/>
          <a:ln w="9525" cap="flat" cmpd="sng">
            <a:solidFill>
              <a:srgbClr val="4A7DBA"/>
            </a:solidFill>
            <a:prstDash val="solid"/>
            <a:round/>
            <a:headEnd type="none" w="sm" len="sm"/>
            <a:tailEnd type="triangle" w="med" len="med"/>
          </a:ln>
        </p:spPr>
      </p:cxnSp>
      <p:cxnSp>
        <p:nvCxnSpPr>
          <p:cNvPr id="1044" name="Google Shape;1044;p56"/>
          <p:cNvCxnSpPr/>
          <p:nvPr/>
        </p:nvCxnSpPr>
        <p:spPr>
          <a:xfrm>
            <a:off x="1692275" y="5141913"/>
            <a:ext cx="2171700" cy="374650"/>
          </a:xfrm>
          <a:prstGeom prst="straightConnector1">
            <a:avLst/>
          </a:prstGeom>
          <a:noFill/>
          <a:ln w="9525" cap="flat" cmpd="sng">
            <a:solidFill>
              <a:srgbClr val="4A7DBA"/>
            </a:solidFill>
            <a:prstDash val="solid"/>
            <a:round/>
            <a:headEnd type="none" w="sm" len="sm"/>
            <a:tailEnd type="triangle" w="med" len="med"/>
          </a:ln>
        </p:spPr>
      </p:cxnSp>
      <p:sp>
        <p:nvSpPr>
          <p:cNvPr id="1045" name="Google Shape;1045;p56"/>
          <p:cNvSpPr txBox="1"/>
          <p:nvPr/>
        </p:nvSpPr>
        <p:spPr>
          <a:xfrm>
            <a:off x="755650" y="6121400"/>
            <a:ext cx="1116013" cy="5857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Non-Prime</a:t>
            </a:r>
            <a:endParaRPr/>
          </a:p>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Attribute</a:t>
            </a:r>
            <a:endParaRPr sz="1600" b="0" i="0" u="none" strike="noStrike" cap="none">
              <a:solidFill>
                <a:schemeClr val="dk1"/>
              </a:solidFill>
              <a:latin typeface="Calibri"/>
              <a:ea typeface="Calibri"/>
              <a:cs typeface="Calibri"/>
              <a:sym typeface="Calibri"/>
            </a:endParaRPr>
          </a:p>
        </p:txBody>
      </p:sp>
      <p:cxnSp>
        <p:nvCxnSpPr>
          <p:cNvPr id="1046" name="Google Shape;1046;p56"/>
          <p:cNvCxnSpPr>
            <a:endCxn id="1032" idx="3"/>
          </p:cNvCxnSpPr>
          <p:nvPr/>
        </p:nvCxnSpPr>
        <p:spPr>
          <a:xfrm rot="10800000" flipH="1">
            <a:off x="1692617" y="6271826"/>
            <a:ext cx="2211300" cy="1779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pic>
        <p:nvPicPr>
          <p:cNvPr id="1051" name="Google Shape;1051;p5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52" name="Google Shape;1052;p5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53" name="Google Shape;1053;p5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54" name="Google Shape;1054;p5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55" name="Google Shape;1055;p5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56" name="Google Shape;1056;p57"/>
          <p:cNvSpPr txBox="1"/>
          <p:nvPr/>
        </p:nvSpPr>
        <p:spPr>
          <a:xfrm>
            <a:off x="190500" y="2492375"/>
            <a:ext cx="8763000" cy="3140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X → Y</a:t>
            </a:r>
            <a:r>
              <a:rPr lang="en-US" sz="2200" b="1" i="0"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non-trivial FD in R with X not Super key can be,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Case 1:</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Case 2:</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Case 3:</a:t>
            </a:r>
            <a:endParaRPr/>
          </a:p>
        </p:txBody>
      </p:sp>
      <p:sp>
        <p:nvSpPr>
          <p:cNvPr id="1057" name="Google Shape;1057;p57"/>
          <p:cNvSpPr/>
          <p:nvPr/>
        </p:nvSpPr>
        <p:spPr>
          <a:xfrm>
            <a:off x="1331913" y="3213100"/>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Proper Subset of CK (X)</a:t>
            </a:r>
            <a:endParaRPr sz="1800" b="0" i="0" u="none" strike="noStrike" cap="none">
              <a:solidFill>
                <a:schemeClr val="dk1"/>
              </a:solidFill>
              <a:latin typeface="Arial"/>
              <a:ea typeface="Arial"/>
              <a:cs typeface="Arial"/>
              <a:sym typeface="Arial"/>
            </a:endParaRPr>
          </a:p>
        </p:txBody>
      </p:sp>
      <p:sp>
        <p:nvSpPr>
          <p:cNvPr id="1058" name="Google Shape;1058;p57"/>
          <p:cNvSpPr/>
          <p:nvPr/>
        </p:nvSpPr>
        <p:spPr>
          <a:xfrm>
            <a:off x="4406900" y="3197225"/>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Non-Prime attribute (Y)</a:t>
            </a:r>
            <a:endParaRPr sz="1800" b="0" i="0" u="none" strike="noStrike" cap="none">
              <a:solidFill>
                <a:schemeClr val="dk1"/>
              </a:solidFill>
              <a:latin typeface="Arial"/>
              <a:ea typeface="Arial"/>
              <a:cs typeface="Arial"/>
              <a:sym typeface="Arial"/>
            </a:endParaRPr>
          </a:p>
        </p:txBody>
      </p:sp>
      <p:sp>
        <p:nvSpPr>
          <p:cNvPr id="1059" name="Google Shape;1059;p57"/>
          <p:cNvSpPr/>
          <p:nvPr/>
        </p:nvSpPr>
        <p:spPr>
          <a:xfrm>
            <a:off x="4406900" y="4238625"/>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Non-Prime attribute (Y)</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0" name="Google Shape;1060;p57"/>
          <p:cNvSpPr/>
          <p:nvPr/>
        </p:nvSpPr>
        <p:spPr>
          <a:xfrm>
            <a:off x="1331913" y="4224338"/>
            <a:ext cx="2663825" cy="71596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Non-Prime attribute (X)</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1" name="Google Shape;1061;p57"/>
          <p:cNvSpPr/>
          <p:nvPr/>
        </p:nvSpPr>
        <p:spPr>
          <a:xfrm>
            <a:off x="1331913" y="5235575"/>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Proper Subset of CK (X)</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2" name="Google Shape;1062;p57"/>
          <p:cNvSpPr/>
          <p:nvPr/>
        </p:nvSpPr>
        <p:spPr>
          <a:xfrm>
            <a:off x="4406900" y="5214938"/>
            <a:ext cx="2663825" cy="71596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Proper Subset of CK (Y)</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063" name="Google Shape;1063;p57"/>
          <p:cNvCxnSpPr>
            <a:stCxn id="1057" idx="3"/>
            <a:endCxn id="1058" idx="1"/>
          </p:cNvCxnSpPr>
          <p:nvPr/>
        </p:nvCxnSpPr>
        <p:spPr>
          <a:xfrm rot="10800000" flipH="1">
            <a:off x="3995738" y="3555181"/>
            <a:ext cx="411300" cy="15900"/>
          </a:xfrm>
          <a:prstGeom prst="straightConnector1">
            <a:avLst/>
          </a:prstGeom>
          <a:noFill/>
          <a:ln w="9525" cap="flat" cmpd="sng">
            <a:solidFill>
              <a:srgbClr val="4A7DBA"/>
            </a:solidFill>
            <a:prstDash val="solid"/>
            <a:round/>
            <a:headEnd type="none" w="sm" len="sm"/>
            <a:tailEnd type="triangle" w="med" len="med"/>
          </a:ln>
        </p:spPr>
      </p:cxnSp>
      <p:cxnSp>
        <p:nvCxnSpPr>
          <p:cNvPr id="1064" name="Google Shape;1064;p57"/>
          <p:cNvCxnSpPr>
            <a:stCxn id="1060" idx="3"/>
            <a:endCxn id="1059" idx="1"/>
          </p:cNvCxnSpPr>
          <p:nvPr/>
        </p:nvCxnSpPr>
        <p:spPr>
          <a:xfrm>
            <a:off x="3995738" y="4582319"/>
            <a:ext cx="411300" cy="14400"/>
          </a:xfrm>
          <a:prstGeom prst="straightConnector1">
            <a:avLst/>
          </a:prstGeom>
          <a:noFill/>
          <a:ln w="9525" cap="flat" cmpd="sng">
            <a:solidFill>
              <a:srgbClr val="4A7DBA"/>
            </a:solidFill>
            <a:prstDash val="solid"/>
            <a:round/>
            <a:headEnd type="none" w="sm" len="sm"/>
            <a:tailEnd type="triangle" w="med" len="med"/>
          </a:ln>
        </p:spPr>
      </p:cxnSp>
      <p:cxnSp>
        <p:nvCxnSpPr>
          <p:cNvPr id="1065" name="Google Shape;1065;p57"/>
          <p:cNvCxnSpPr>
            <a:stCxn id="1061" idx="3"/>
          </p:cNvCxnSpPr>
          <p:nvPr/>
        </p:nvCxnSpPr>
        <p:spPr>
          <a:xfrm>
            <a:off x="3995738" y="5593556"/>
            <a:ext cx="411300" cy="0"/>
          </a:xfrm>
          <a:prstGeom prst="straightConnector1">
            <a:avLst/>
          </a:prstGeom>
          <a:noFill/>
          <a:ln w="9525" cap="flat" cmpd="sng">
            <a:solidFill>
              <a:srgbClr val="4A7DBA"/>
            </a:solidFill>
            <a:prstDash val="solid"/>
            <a:round/>
            <a:headEnd type="none" w="sm" len="sm"/>
            <a:tailEnd type="triangle" w="med" len="med"/>
          </a:ln>
        </p:spPr>
      </p:cxnSp>
      <p:sp>
        <p:nvSpPr>
          <p:cNvPr id="1066" name="Google Shape;1066;p57"/>
          <p:cNvSpPr txBox="1"/>
          <p:nvPr/>
        </p:nvSpPr>
        <p:spPr>
          <a:xfrm>
            <a:off x="7235825" y="3213100"/>
            <a:ext cx="1439863"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E.g. C → D</a:t>
            </a:r>
            <a:endParaRPr sz="1800" b="0" i="0" u="none" strike="noStrike" cap="none">
              <a:solidFill>
                <a:schemeClr val="dk1"/>
              </a:solidFill>
              <a:latin typeface="Arial"/>
              <a:ea typeface="Arial"/>
              <a:cs typeface="Arial"/>
              <a:sym typeface="Arial"/>
            </a:endParaRPr>
          </a:p>
        </p:txBody>
      </p:sp>
      <p:sp>
        <p:nvSpPr>
          <p:cNvPr id="1067" name="Google Shape;1067;p57"/>
          <p:cNvSpPr txBox="1"/>
          <p:nvPr/>
        </p:nvSpPr>
        <p:spPr>
          <a:xfrm>
            <a:off x="7235825" y="4376738"/>
            <a:ext cx="1223963"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E.g. D → E</a:t>
            </a: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8" name="Google Shape;1068;p57"/>
          <p:cNvSpPr txBox="1"/>
          <p:nvPr/>
        </p:nvSpPr>
        <p:spPr>
          <a:xfrm>
            <a:off x="7288213" y="5445125"/>
            <a:ext cx="1387475"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E.g. C → A</a:t>
            </a: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5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74" name="Google Shape;1074;p5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75" name="Google Shape;1075;p5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76" name="Google Shape;1076;p5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77" name="Google Shape;1077;p5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78" name="Google Shape;1078;p58"/>
          <p:cNvSpPr txBox="1"/>
          <p:nvPr/>
        </p:nvSpPr>
        <p:spPr>
          <a:xfrm>
            <a:off x="190500" y="2492375"/>
            <a:ext cx="8763000" cy="28019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Summary:</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1079" name="Google Shape;1079;p58"/>
          <p:cNvGraphicFramePr/>
          <p:nvPr/>
        </p:nvGraphicFramePr>
        <p:xfrm>
          <a:off x="1524000" y="3581400"/>
          <a:ext cx="6096000" cy="1482700"/>
        </p:xfrm>
        <a:graphic>
          <a:graphicData uri="http://schemas.openxmlformats.org/drawingml/2006/table">
            <a:tbl>
              <a:tblPr firstRow="1" bandRow="1">
                <a:noFill/>
                <a:tableStyleId>{925630BF-55F2-4108-B7B7-22D3B1CDC660}</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675">
                <a:tc>
                  <a:txBody>
                    <a:bodyPr/>
                    <a:lstStyle/>
                    <a:p>
                      <a:pPr marL="0" marR="0" lvl="0" indent="0" algn="l" rtl="0">
                        <a:spcBef>
                          <a:spcPts val="0"/>
                        </a:spcBef>
                        <a:spcAft>
                          <a:spcPts val="0"/>
                        </a:spcAft>
                        <a:buNone/>
                      </a:pPr>
                      <a:endParaRPr sz="1800"/>
                    </a:p>
                  </a:txBody>
                  <a:tcPr marL="91450" marR="91450" marT="45700" marB="45700"/>
                </a:tc>
                <a:tc>
                  <a:txBody>
                    <a:bodyPr/>
                    <a:lstStyle/>
                    <a:p>
                      <a:pPr marL="0" marR="0" lvl="0" indent="0" algn="l" rtl="0">
                        <a:spcBef>
                          <a:spcPts val="0"/>
                        </a:spcBef>
                        <a:spcAft>
                          <a:spcPts val="0"/>
                        </a:spcAft>
                        <a:buNone/>
                      </a:pPr>
                      <a:r>
                        <a:rPr lang="en-US" sz="1800"/>
                        <a:t>1 NF</a:t>
                      </a:r>
                      <a:endParaRPr sz="1800"/>
                    </a:p>
                  </a:txBody>
                  <a:tcPr marL="91450" marR="91450" marT="45700" marB="45700"/>
                </a:tc>
                <a:tc>
                  <a:txBody>
                    <a:bodyPr/>
                    <a:lstStyle/>
                    <a:p>
                      <a:pPr marL="0" marR="0" lvl="0" indent="0" algn="l" rtl="0">
                        <a:spcBef>
                          <a:spcPts val="0"/>
                        </a:spcBef>
                        <a:spcAft>
                          <a:spcPts val="0"/>
                        </a:spcAft>
                        <a:buNone/>
                      </a:pPr>
                      <a:r>
                        <a:rPr lang="en-US" sz="1800"/>
                        <a:t>2 NF</a:t>
                      </a:r>
                      <a:endParaRPr sz="1800"/>
                    </a:p>
                  </a:txBody>
                  <a:tcPr marL="91450" marR="91450" marT="45700" marB="45700"/>
                </a:tc>
                <a:tc>
                  <a:txBody>
                    <a:bodyPr/>
                    <a:lstStyle/>
                    <a:p>
                      <a:pPr marL="0" marR="0" lvl="0" indent="0" algn="l" rtl="0">
                        <a:spcBef>
                          <a:spcPts val="0"/>
                        </a:spcBef>
                        <a:spcAft>
                          <a:spcPts val="0"/>
                        </a:spcAft>
                        <a:buNone/>
                      </a:pPr>
                      <a:r>
                        <a:rPr lang="en-US" sz="1800"/>
                        <a:t>3 NF</a:t>
                      </a:r>
                      <a:endParaRPr sz="1800"/>
                    </a:p>
                  </a:txBody>
                  <a:tcPr marL="91450" marR="91450" marT="45700" marB="45700"/>
                </a:tc>
                <a:tc>
                  <a:txBody>
                    <a:bodyPr/>
                    <a:lstStyle/>
                    <a:p>
                      <a:pPr marL="0" marR="0" lvl="0" indent="0" algn="l" rtl="0">
                        <a:spcBef>
                          <a:spcPts val="0"/>
                        </a:spcBef>
                        <a:spcAft>
                          <a:spcPts val="0"/>
                        </a:spcAft>
                        <a:buNone/>
                      </a:pPr>
                      <a:r>
                        <a:rPr lang="en-US" sz="1800"/>
                        <a:t>BCNF</a:t>
                      </a:r>
                      <a:endParaRPr sz="1800"/>
                    </a:p>
                  </a:txBody>
                  <a:tcPr marL="91450" marR="91450" marT="45700" marB="45700"/>
                </a:tc>
                <a:extLst>
                  <a:ext uri="{0D108BD9-81ED-4DB2-BD59-A6C34878D82A}">
                    <a16:rowId xmlns:a16="http://schemas.microsoft.com/office/drawing/2014/main" val="10000"/>
                  </a:ext>
                </a:extLst>
              </a:tr>
              <a:tr h="370675">
                <a:tc>
                  <a:txBody>
                    <a:bodyPr/>
                    <a:lstStyle/>
                    <a:p>
                      <a:pPr marL="0" marR="0" lvl="0" indent="0" algn="l" rtl="0">
                        <a:spcBef>
                          <a:spcPts val="0"/>
                        </a:spcBef>
                        <a:spcAft>
                          <a:spcPts val="0"/>
                        </a:spcAft>
                        <a:buNone/>
                      </a:pPr>
                      <a:r>
                        <a:rPr lang="en-US" sz="1800"/>
                        <a:t>Case 1</a:t>
                      </a:r>
                      <a:endParaRPr sz="1800"/>
                    </a:p>
                  </a:txBody>
                  <a:tcPr marL="91450" marR="91450" marT="45700" marB="45700"/>
                </a:tc>
                <a:tc>
                  <a:txBody>
                    <a:bodyPr/>
                    <a:lstStyle/>
                    <a:p>
                      <a:pPr marL="0" marR="0" lvl="0" indent="0" algn="l" rtl="0">
                        <a:spcBef>
                          <a:spcPts val="0"/>
                        </a:spcBef>
                        <a:spcAft>
                          <a:spcPts val="0"/>
                        </a:spcAft>
                        <a:buNone/>
                      </a:pPr>
                      <a:r>
                        <a:rPr lang="en-US" sz="1800"/>
                        <a:t>Yes</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extLst>
                  <a:ext uri="{0D108BD9-81ED-4DB2-BD59-A6C34878D82A}">
                    <a16:rowId xmlns:a16="http://schemas.microsoft.com/office/drawing/2014/main" val="10001"/>
                  </a:ext>
                </a:extLst>
              </a:tr>
              <a:tr h="370675">
                <a:tc>
                  <a:txBody>
                    <a:bodyPr/>
                    <a:lstStyle/>
                    <a:p>
                      <a:pPr marL="0" marR="0" lvl="0" indent="0" algn="l" rtl="0">
                        <a:spcBef>
                          <a:spcPts val="0"/>
                        </a:spcBef>
                        <a:spcAft>
                          <a:spcPts val="0"/>
                        </a:spcAft>
                        <a:buNone/>
                      </a:pPr>
                      <a:r>
                        <a:rPr lang="en-US" sz="1800"/>
                        <a:t>Case 2</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Yes</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extLst>
                  <a:ext uri="{0D108BD9-81ED-4DB2-BD59-A6C34878D82A}">
                    <a16:rowId xmlns:a16="http://schemas.microsoft.com/office/drawing/2014/main" val="10002"/>
                  </a:ext>
                </a:extLst>
              </a:tr>
              <a:tr h="370675">
                <a:tc>
                  <a:txBody>
                    <a:bodyPr/>
                    <a:lstStyle/>
                    <a:p>
                      <a:pPr marL="0" marR="0" lvl="0" indent="0" algn="l" rtl="0">
                        <a:spcBef>
                          <a:spcPts val="0"/>
                        </a:spcBef>
                        <a:spcAft>
                          <a:spcPts val="0"/>
                        </a:spcAft>
                        <a:buNone/>
                      </a:pPr>
                      <a:r>
                        <a:rPr lang="en-US" sz="1800"/>
                        <a:t>Case 3 </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extLst>
                  <a:ext uri="{0D108BD9-81ED-4DB2-BD59-A6C34878D82A}">
                    <a16:rowId xmlns:a16="http://schemas.microsoft.com/office/drawing/2014/main" val="10003"/>
                  </a:ext>
                </a:extLst>
              </a:tr>
            </a:tbl>
          </a:graphicData>
        </a:graphic>
      </p:graphicFrame>
      <p:sp>
        <p:nvSpPr>
          <p:cNvPr id="1080" name="Google Shape;1080;p58"/>
          <p:cNvSpPr txBox="1"/>
          <p:nvPr/>
        </p:nvSpPr>
        <p:spPr>
          <a:xfrm>
            <a:off x="-107950" y="3319463"/>
            <a:ext cx="914400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1.9 : Summary of Normal forms</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5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86" name="Google Shape;1086;p5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87" name="Google Shape;1087;p5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88" name="Google Shape;1088;p5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89" name="Google Shape;1089;p5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90" name="Google Shape;1090;p59"/>
          <p:cNvSpPr txBox="1"/>
          <p:nvPr/>
        </p:nvSpPr>
        <p:spPr>
          <a:xfrm>
            <a:off x="190500" y="2492375"/>
            <a:ext cx="8763000" cy="32193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2NF: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A relation schema R is in second normal form (2NF) if and only if it is in 1NF</a:t>
            </a:r>
            <a:endParaRPr/>
          </a:p>
          <a:p>
            <a:pPr marL="0" marR="0" lvl="0" indent="0" algn="ctr" rtl="0">
              <a:lnSpc>
                <a:spcPct val="70000"/>
              </a:lnSpc>
              <a:spcBef>
                <a:spcPts val="1000"/>
              </a:spcBef>
              <a:spcAft>
                <a:spcPts val="0"/>
              </a:spcAft>
              <a:buNone/>
            </a:pPr>
            <a:r>
              <a:rPr lang="en-US" sz="2000" b="0" i="0" u="none" strike="noStrike" cap="none">
                <a:solidFill>
                  <a:schemeClr val="dk1"/>
                </a:solidFill>
                <a:latin typeface="Calibri"/>
                <a:ea typeface="Calibri"/>
                <a:cs typeface="Calibri"/>
                <a:sym typeface="Calibri"/>
              </a:rPr>
              <a:t>and </a:t>
            </a:r>
            <a:endParaRPr/>
          </a:p>
          <a:p>
            <a:pPr marL="0" marR="0" lvl="0" indent="0" algn="l" rtl="0">
              <a:lnSpc>
                <a:spcPct val="7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no any non-key attribute is </a:t>
            </a:r>
            <a:r>
              <a:rPr lang="en-US" sz="2000" b="1" i="0" u="none" strike="noStrike" cap="none">
                <a:solidFill>
                  <a:schemeClr val="dk1"/>
                </a:solidFill>
                <a:highlight>
                  <a:srgbClr val="FFFF00"/>
                </a:highlight>
                <a:latin typeface="Calibri"/>
                <a:ea typeface="Calibri"/>
                <a:cs typeface="Calibri"/>
                <a:sym typeface="Calibri"/>
              </a:rPr>
              <a:t>partially dependent on the primary key</a:t>
            </a:r>
            <a:r>
              <a:rPr lang="en-US" sz="2000" b="0" i="0" u="none" strike="noStrike" cap="none">
                <a:solidFill>
                  <a:schemeClr val="dk1"/>
                </a:solidFill>
                <a:highlight>
                  <a:srgbClr val="FFFF00"/>
                </a:highlight>
                <a:latin typeface="Calibri"/>
                <a:ea typeface="Calibri"/>
                <a:cs typeface="Calibri"/>
                <a:sym typeface="Calibri"/>
              </a:rPr>
              <a:t>.</a:t>
            </a:r>
            <a:endParaRPr/>
          </a:p>
          <a:p>
            <a:pPr marL="0" marR="0" lvl="0" indent="0" algn="l" rtl="0">
              <a:spcBef>
                <a:spcPts val="0"/>
              </a:spcBef>
              <a:spcAft>
                <a:spcPts val="0"/>
              </a:spcAft>
              <a:buNone/>
            </a:pPr>
            <a:endParaRPr sz="2200" b="1" i="0" u="none" strike="noStrike" cap="none">
              <a:solidFill>
                <a:srgbClr val="000000"/>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6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96" name="Google Shape;1096;p6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97" name="Google Shape;1097;p6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98" name="Google Shape;1098;p6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99" name="Google Shape;1099;p6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00" name="Google Shape;1100;p60"/>
          <p:cNvSpPr txBox="1"/>
          <p:nvPr/>
        </p:nvSpPr>
        <p:spPr>
          <a:xfrm>
            <a:off x="190500" y="2492375"/>
            <a:ext cx="8763000" cy="48371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Above relation has five attributes cid, ano, acess_date, balance, bname and two FDS</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FD1 :  {cid,ano} -&gt; {acess_date,balance,bname} and</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FD2 :  {ano} -&gt; {balance,bname}</a:t>
            </a:r>
            <a:endParaRPr/>
          </a:p>
          <a:p>
            <a:pPr marL="342900" marR="0" lvl="0" indent="-178435" algn="just" rtl="0">
              <a:lnSpc>
                <a:spcPct val="70000"/>
              </a:lnSpc>
              <a:spcBef>
                <a:spcPts val="1000"/>
              </a:spcBef>
              <a:spcAft>
                <a:spcPts val="0"/>
              </a:spcAft>
              <a:buClr>
                <a:schemeClr val="dk1"/>
              </a:buClr>
              <a:buSzPts val="259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01" name="Google Shape;1101;p60"/>
          <p:cNvPicPr preferRelativeResize="0"/>
          <p:nvPr/>
        </p:nvPicPr>
        <p:blipFill rotWithShape="1">
          <a:blip r:embed="rId5">
            <a:alphaModFix/>
          </a:blip>
          <a:srcRect l="21124" t="23766" r="43123" b="64226"/>
          <a:stretch/>
        </p:blipFill>
        <p:spPr>
          <a:xfrm>
            <a:off x="1331913" y="2901950"/>
            <a:ext cx="7345362" cy="13874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pic>
        <p:nvPicPr>
          <p:cNvPr id="1106" name="Google Shape;1106;p6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07" name="Google Shape;1107;p6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08" name="Google Shape;1108;p6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09" name="Google Shape;1109;p6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10" name="Google Shape;1110;p6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11" name="Google Shape;1111;p61"/>
          <p:cNvSpPr txBox="1"/>
          <p:nvPr/>
        </p:nvSpPr>
        <p:spPr>
          <a:xfrm>
            <a:off x="190500" y="2492375"/>
            <a:ext cx="8763000" cy="4864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We have cid and ano as primary key.</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As per FD2 </a:t>
            </a:r>
            <a:r>
              <a:rPr lang="en-US" sz="2200" b="1" i="0" u="none" strike="noStrike" cap="none">
                <a:solidFill>
                  <a:schemeClr val="dk1"/>
                </a:solidFill>
                <a:latin typeface="Calibri"/>
                <a:ea typeface="Calibri"/>
                <a:cs typeface="Calibri"/>
                <a:sym typeface="Calibri"/>
              </a:rPr>
              <a:t>balace and bname are only depend on ano not cid. </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In above table </a:t>
            </a:r>
            <a:r>
              <a:rPr lang="en-US" sz="2200" b="1" i="0" u="none" strike="noStrike" cap="none">
                <a:solidFill>
                  <a:schemeClr val="dk1"/>
                </a:solidFill>
                <a:latin typeface="Calibri"/>
                <a:ea typeface="Calibri"/>
                <a:cs typeface="Calibri"/>
                <a:sym typeface="Calibri"/>
              </a:rPr>
              <a:t>balance and bname are partial dependent on primary key</a:t>
            </a:r>
            <a:r>
              <a:rPr lang="en-US" sz="2200" b="0" i="0" u="none" strike="noStrike" cap="none">
                <a:solidFill>
                  <a:schemeClr val="dk1"/>
                </a:solidFill>
                <a:latin typeface="Calibri"/>
                <a:ea typeface="Calibri"/>
                <a:cs typeface="Calibri"/>
                <a:sym typeface="Calibri"/>
              </a:rPr>
              <a:t>. </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So above relation is </a:t>
            </a:r>
            <a:r>
              <a:rPr lang="en-US" sz="2200" b="1" i="0" u="none" strike="noStrike" cap="none">
                <a:solidFill>
                  <a:schemeClr val="dk1"/>
                </a:solidFill>
                <a:latin typeface="Calibri"/>
                <a:ea typeface="Calibri"/>
                <a:cs typeface="Calibri"/>
                <a:sym typeface="Calibri"/>
              </a:rPr>
              <a:t>not in 2NF</a:t>
            </a:r>
            <a:r>
              <a:rPr lang="en-US" sz="2200" b="0" i="0" u="none" strike="noStrike" cap="none">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12" name="Google Shape;1112;p61"/>
          <p:cNvPicPr preferRelativeResize="0"/>
          <p:nvPr/>
        </p:nvPicPr>
        <p:blipFill rotWithShape="1">
          <a:blip r:embed="rId5">
            <a:alphaModFix/>
          </a:blip>
          <a:srcRect l="21124" t="23766" r="43123" b="64226"/>
          <a:stretch/>
        </p:blipFill>
        <p:spPr>
          <a:xfrm>
            <a:off x="1331913" y="2901950"/>
            <a:ext cx="7345362" cy="1387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6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18" name="Google Shape;1118;p6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19" name="Google Shape;1119;p6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20" name="Google Shape;1120;p6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21" name="Google Shape;1121;p6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22" name="Google Shape;1122;p62"/>
          <p:cNvSpPr txBox="1"/>
          <p:nvPr/>
        </p:nvSpPr>
        <p:spPr>
          <a:xfrm>
            <a:off x="190500" y="2492375"/>
            <a:ext cx="8763000" cy="49466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Problem: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For example in case of joint account multiple customers have common accounts.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If some account says ‘A02’ is jointly by two customers says ‘C02’ and ‘C04’ then data values for attributes balance and bname will be duplicated in two different tuples of customers ‘C02’ and ‘C04’.</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23" name="Google Shape;1123;p62"/>
          <p:cNvPicPr preferRelativeResize="0"/>
          <p:nvPr/>
        </p:nvPicPr>
        <p:blipFill rotWithShape="1">
          <a:blip r:embed="rId5">
            <a:alphaModFix/>
          </a:blip>
          <a:srcRect l="21124" t="23766" r="43123" b="64226"/>
          <a:stretch/>
        </p:blipFill>
        <p:spPr>
          <a:xfrm>
            <a:off x="1331913" y="2901950"/>
            <a:ext cx="7345362" cy="138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08" name="Google Shape;308;p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09" name="Google Shape;309;p8"/>
          <p:cNvSpPr txBox="1"/>
          <p:nvPr/>
        </p:nvSpPr>
        <p:spPr>
          <a:xfrm>
            <a:off x="190500" y="2286000"/>
            <a:ext cx="8739188" cy="16319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3) CARTESIAN PRODUCT: It combines information of two different relations. Denoted using the symbol </a:t>
            </a:r>
            <a:r>
              <a:rPr lang="en-US" sz="2000" b="1" i="0" u="none" strike="noStrike" cap="none">
                <a:solidFill>
                  <a:schemeClr val="dk1"/>
                </a:solidFill>
                <a:latin typeface="Calibri"/>
                <a:ea typeface="Calibri"/>
                <a:cs typeface="Calibri"/>
                <a:sym typeface="Calibri"/>
              </a:rPr>
              <a:t>X</a:t>
            </a:r>
            <a:r>
              <a:rPr lang="en-US" sz="2000" b="0" i="0" u="none" strike="noStrike" cap="none">
                <a:solidFill>
                  <a:schemeClr val="dk1"/>
                </a:solidFill>
                <a:latin typeface="Calibri"/>
                <a:ea typeface="Calibri"/>
                <a:cs typeface="Calibri"/>
                <a:sym typeface="Calibri"/>
              </a:rPr>
              <a:t>.</a:t>
            </a:r>
            <a:endParaRPr/>
          </a:p>
          <a:p>
            <a:pPr marL="342900" marR="0" lvl="0" indent="-342900" algn="l" rtl="0">
              <a:spcBef>
                <a:spcPts val="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Example: σ</a:t>
            </a:r>
            <a:r>
              <a:rPr lang="en-US" sz="2000" b="0" i="0" u="none" strike="noStrike" cap="none" baseline="-25000">
                <a:solidFill>
                  <a:schemeClr val="dk1"/>
                </a:solidFill>
                <a:latin typeface="Calibri"/>
                <a:ea typeface="Calibri"/>
                <a:cs typeface="Calibri"/>
                <a:sym typeface="Calibri"/>
              </a:rPr>
              <a:t>Address=‘Vadodara’</a:t>
            </a:r>
            <a:r>
              <a:rPr lang="en-US" sz="2000" b="0" i="0" u="none" strike="noStrike" cap="none">
                <a:solidFill>
                  <a:schemeClr val="dk1"/>
                </a:solidFill>
                <a:latin typeface="Calibri"/>
                <a:ea typeface="Calibri"/>
                <a:cs typeface="Calibri"/>
                <a:sym typeface="Calibri"/>
              </a:rPr>
              <a:t>(Student Χ Faculties) </a:t>
            </a:r>
            <a:endParaRPr/>
          </a:p>
          <a:p>
            <a:pPr marL="342900" marR="0" lvl="0" indent="-34290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310" name="Google Shape;310;p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1" name="Google Shape;311;p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312" name="Google Shape;312;p8"/>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6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29" name="Google Shape;1129;p6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30" name="Google Shape;1130;p6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31" name="Google Shape;1131;p6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32" name="Google Shape;1132;p6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33" name="Google Shape;1133;p63"/>
          <p:cNvSpPr txBox="1"/>
          <p:nvPr/>
        </p:nvSpPr>
        <p:spPr>
          <a:xfrm>
            <a:off x="190500" y="2492375"/>
            <a:ext cx="8763000" cy="4486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342900" marR="0" lvl="0" indent="-342900" algn="just" rtl="0">
              <a:lnSpc>
                <a:spcPct val="90000"/>
              </a:lnSpc>
              <a:spcBef>
                <a:spcPts val="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Decompose relation in such a way that resultant relation does not have any partial FD.</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For this purpose </a:t>
            </a:r>
            <a:r>
              <a:rPr lang="en-US" sz="2200" b="1" i="0" u="none" strike="noStrike" cap="none">
                <a:solidFill>
                  <a:schemeClr val="dk1"/>
                </a:solidFill>
                <a:latin typeface="Calibri"/>
                <a:ea typeface="Calibri"/>
                <a:cs typeface="Calibri"/>
                <a:sym typeface="Calibri"/>
              </a:rPr>
              <a:t>remove partial dependent attribute that violets 2NF from relation</a:t>
            </a:r>
            <a:r>
              <a:rPr lang="en-US" sz="2200" b="0" i="0" u="none" strike="noStrike" cap="none">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34" name="Google Shape;1134;p63"/>
          <p:cNvPicPr preferRelativeResize="0"/>
          <p:nvPr/>
        </p:nvPicPr>
        <p:blipFill rotWithShape="1">
          <a:blip r:embed="rId5">
            <a:alphaModFix/>
          </a:blip>
          <a:srcRect l="20125" t="66008" r="56250" b="14427"/>
          <a:stretch/>
        </p:blipFill>
        <p:spPr>
          <a:xfrm>
            <a:off x="1846263" y="2820988"/>
            <a:ext cx="5440362" cy="1993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p6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40" name="Google Shape;1140;p6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41" name="Google Shape;1141;p6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42" name="Google Shape;1142;p6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43" name="Google Shape;1143;p6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44" name="Google Shape;1144;p64"/>
          <p:cNvSpPr txBox="1"/>
          <p:nvPr/>
        </p:nvSpPr>
        <p:spPr>
          <a:xfrm>
            <a:off x="190500" y="2492375"/>
            <a:ext cx="8763000" cy="47085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1" i="0" u="none" strike="noStrike" cap="none">
                <a:solidFill>
                  <a:schemeClr val="dk1"/>
                </a:solidFill>
                <a:latin typeface="Calibri"/>
                <a:ea typeface="Calibri"/>
                <a:cs typeface="Calibri"/>
                <a:sym typeface="Calibri"/>
              </a:rPr>
              <a:t>Place them in separate new relation along with the prime attribute</a:t>
            </a:r>
            <a:r>
              <a:rPr lang="en-US" sz="2200" b="0" i="0" u="none" strike="noStrike" cap="none">
                <a:solidFill>
                  <a:schemeClr val="dk1"/>
                </a:solidFill>
                <a:latin typeface="Calibri"/>
                <a:ea typeface="Calibri"/>
                <a:cs typeface="Calibri"/>
                <a:sym typeface="Calibri"/>
              </a:rPr>
              <a:t> on which they are full dependent.</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 primary key of new relation will be the attribute on which it if fully dependent.</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Keep other attribute same as in that table with same primary key.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45" name="Google Shape;1145;p64"/>
          <p:cNvPicPr preferRelativeResize="0"/>
          <p:nvPr/>
        </p:nvPicPr>
        <p:blipFill rotWithShape="1">
          <a:blip r:embed="rId5">
            <a:alphaModFix/>
          </a:blip>
          <a:srcRect l="20125" t="66008" r="56250" b="14427"/>
          <a:stretch/>
        </p:blipFill>
        <p:spPr>
          <a:xfrm>
            <a:off x="1855788" y="2814638"/>
            <a:ext cx="5440362" cy="176688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pic>
        <p:nvPicPr>
          <p:cNvPr id="1150" name="Google Shape;1150;p6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51" name="Google Shape;1151;p6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52" name="Google Shape;1152;p6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53" name="Google Shape;1153;p6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54" name="Google Shape;1154;p6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55" name="Google Shape;1155;p65"/>
          <p:cNvSpPr txBox="1"/>
          <p:nvPr/>
        </p:nvSpPr>
        <p:spPr>
          <a:xfrm>
            <a:off x="190500" y="2492375"/>
            <a:ext cx="8763000" cy="42134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3NF: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A relation schema R is in third normal form (3NF) if and only if it is in 2NF and no transitive dependencies in R. </a:t>
            </a:r>
            <a:endParaRPr/>
          </a:p>
          <a:p>
            <a:pPr marL="0" marR="0" lvl="0" indent="0" algn="l" rtl="0">
              <a:lnSpc>
                <a:spcPct val="70000"/>
              </a:lnSpc>
              <a:spcBef>
                <a:spcPts val="1000"/>
              </a:spcBef>
              <a:spcAft>
                <a:spcPts val="0"/>
              </a:spcAft>
              <a:buNone/>
            </a:pPr>
            <a:endParaRPr sz="2000" b="0" i="0" u="none" strike="noStrike" cap="none">
              <a:solidFill>
                <a:schemeClr val="dk1"/>
              </a:solidFill>
              <a:highlight>
                <a:srgbClr val="FFFF00"/>
              </a:highlight>
              <a:latin typeface="Calibri"/>
              <a:ea typeface="Calibri"/>
              <a:cs typeface="Calibri"/>
              <a:sym typeface="Calibri"/>
            </a:endParaRPr>
          </a:p>
          <a:p>
            <a:pPr marL="0" marR="0" lvl="0" indent="0" algn="l" rtl="0">
              <a:lnSpc>
                <a:spcPct val="70000"/>
              </a:lnSpc>
              <a:spcBef>
                <a:spcPts val="100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p6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61" name="Google Shape;1161;p6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62" name="Google Shape;1162;p6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63" name="Google Shape;1163;p6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64" name="Google Shape;1164;p6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65" name="Google Shape;1165;p66"/>
          <p:cNvSpPr txBox="1"/>
          <p:nvPr/>
        </p:nvSpPr>
        <p:spPr>
          <a:xfrm>
            <a:off x="190500" y="2492375"/>
            <a:ext cx="8763000" cy="52292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Above relation has five attributes ano, balance, bname and baddress and two FDS</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FD1 : ano -&gt; {balance, bname, baddress} and</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FD2 : bname -&gt; baddress</a:t>
            </a:r>
            <a:endParaRPr sz="2200" b="0" i="0" u="none" strike="noStrike" cap="none">
              <a:solidFill>
                <a:schemeClr val="dk1"/>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Using transitivity rule, ano -&gt; baddress </a:t>
            </a:r>
            <a:endParaRPr/>
          </a:p>
          <a:p>
            <a:pPr marL="342900" marR="0" lvl="0" indent="-178435" algn="just" rtl="0">
              <a:lnSpc>
                <a:spcPct val="70000"/>
              </a:lnSpc>
              <a:spcBef>
                <a:spcPts val="1000"/>
              </a:spcBef>
              <a:spcAft>
                <a:spcPts val="0"/>
              </a:spcAft>
              <a:buClr>
                <a:schemeClr val="dk1"/>
              </a:buClr>
              <a:buSzPts val="259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66" name="Google Shape;1166;p66"/>
          <p:cNvPicPr preferRelativeResize="0"/>
          <p:nvPr/>
        </p:nvPicPr>
        <p:blipFill rotWithShape="1">
          <a:blip r:embed="rId5">
            <a:alphaModFix/>
          </a:blip>
          <a:srcRect l="20625" t="44664" r="49500" b="41774"/>
          <a:stretch/>
        </p:blipFill>
        <p:spPr>
          <a:xfrm>
            <a:off x="1547813" y="2967038"/>
            <a:ext cx="6370637" cy="1625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6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72" name="Google Shape;1172;p6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73" name="Google Shape;1173;p6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74" name="Google Shape;1174;p6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75" name="Google Shape;1175;p6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76" name="Google Shape;1176;p67"/>
          <p:cNvSpPr txBox="1"/>
          <p:nvPr/>
        </p:nvSpPr>
        <p:spPr>
          <a:xfrm>
            <a:off x="190500" y="2492375"/>
            <a:ext cx="8763000" cy="45640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So there is a </a:t>
            </a:r>
            <a:r>
              <a:rPr lang="en-US" sz="2200" b="1" i="0" u="none" strike="noStrike" cap="none">
                <a:solidFill>
                  <a:schemeClr val="dk1"/>
                </a:solidFill>
                <a:latin typeface="Calibri"/>
                <a:ea typeface="Calibri"/>
                <a:cs typeface="Calibri"/>
                <a:sym typeface="Calibri"/>
              </a:rPr>
              <a:t>non-prime attribute baddress which is transitively dependent on primary key ano.</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So above relation is </a:t>
            </a:r>
            <a:r>
              <a:rPr lang="en-US" sz="2200" b="1" i="0" u="none" strike="noStrike" cap="none">
                <a:solidFill>
                  <a:schemeClr val="dk1"/>
                </a:solidFill>
                <a:latin typeface="Calibri"/>
                <a:ea typeface="Calibri"/>
                <a:cs typeface="Calibri"/>
                <a:sym typeface="Calibri"/>
              </a:rPr>
              <a:t>not in 3NF.</a:t>
            </a:r>
            <a:endParaRPr/>
          </a:p>
          <a:p>
            <a:pPr marL="342900" marR="0" lvl="0" indent="-178435" algn="just" rtl="0">
              <a:lnSpc>
                <a:spcPct val="70000"/>
              </a:lnSpc>
              <a:spcBef>
                <a:spcPts val="1000"/>
              </a:spcBef>
              <a:spcAft>
                <a:spcPts val="0"/>
              </a:spcAft>
              <a:buClr>
                <a:schemeClr val="dk1"/>
              </a:buClr>
              <a:buSzPts val="259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77" name="Google Shape;1177;p67"/>
          <p:cNvPicPr preferRelativeResize="0"/>
          <p:nvPr/>
        </p:nvPicPr>
        <p:blipFill rotWithShape="1">
          <a:blip r:embed="rId5">
            <a:alphaModFix/>
          </a:blip>
          <a:srcRect l="20625" t="44664" r="49500" b="41774"/>
          <a:stretch/>
        </p:blipFill>
        <p:spPr>
          <a:xfrm>
            <a:off x="1547813" y="2967038"/>
            <a:ext cx="6370637" cy="1625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6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83" name="Google Shape;1183;p6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84" name="Google Shape;1184;p6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85" name="Google Shape;1185;p6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86" name="Google Shape;1186;p6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87" name="Google Shape;1187;p68"/>
          <p:cNvSpPr txBox="1"/>
          <p:nvPr/>
        </p:nvSpPr>
        <p:spPr>
          <a:xfrm>
            <a:off x="190500" y="2492375"/>
            <a:ext cx="8763000" cy="51339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None/>
            </a:pPr>
            <a:r>
              <a:rPr lang="en-US" sz="2200" b="1" i="0" u="none" strike="noStrike" cap="none">
                <a:solidFill>
                  <a:schemeClr val="dk1"/>
                </a:solidFill>
                <a:latin typeface="Calibri"/>
                <a:ea typeface="Calibri"/>
                <a:cs typeface="Calibri"/>
                <a:sym typeface="Calibri"/>
              </a:rPr>
              <a:t>Problem:</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Transitively dependency results in data redundancy.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In this relation branch address will be stored repeatedly from each account of same branch which occupy more space.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88" name="Google Shape;1188;p68"/>
          <p:cNvPicPr preferRelativeResize="0"/>
          <p:nvPr/>
        </p:nvPicPr>
        <p:blipFill rotWithShape="1">
          <a:blip r:embed="rId5">
            <a:alphaModFix/>
          </a:blip>
          <a:srcRect l="58748" t="24876" r="16624" b="55115"/>
          <a:stretch/>
        </p:blipFill>
        <p:spPr>
          <a:xfrm>
            <a:off x="2103438" y="2978150"/>
            <a:ext cx="4757737" cy="2173288"/>
          </a:xfrm>
          <a:prstGeom prst="rect">
            <a:avLst/>
          </a:prstGeom>
          <a:noFill/>
          <a:ln>
            <a:noFill/>
          </a:ln>
        </p:spPr>
      </p:pic>
      <p:sp>
        <p:nvSpPr>
          <p:cNvPr id="1189" name="Google Shape;1189;p68"/>
          <p:cNvSpPr txBox="1"/>
          <p:nvPr/>
        </p:nvSpPr>
        <p:spPr>
          <a:xfrm>
            <a:off x="2105025" y="2763838"/>
            <a:ext cx="46291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1.10 : 3NF Example</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Google Shape;1194;p6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95" name="Google Shape;1195;p6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96" name="Google Shape;1196;p6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97" name="Google Shape;1197;p6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98" name="Google Shape;1198;p6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99" name="Google Shape;1199;p69"/>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
        <p:nvSpPr>
          <p:cNvPr id="1200" name="Google Shape;1200;p69"/>
          <p:cNvSpPr txBox="1"/>
          <p:nvPr/>
        </p:nvSpPr>
        <p:spPr>
          <a:xfrm>
            <a:off x="4514850" y="2900363"/>
            <a:ext cx="46291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1.11 : 3NF Solution</a:t>
            </a:r>
            <a:endParaRPr sz="1100" b="0" i="0" u="none" strike="noStrike" cap="none">
              <a:solidFill>
                <a:schemeClr val="dk1"/>
              </a:solidFill>
              <a:latin typeface="Arial"/>
              <a:ea typeface="Arial"/>
              <a:cs typeface="Arial"/>
              <a:sym typeface="Arial"/>
            </a:endParaRPr>
          </a:p>
        </p:txBody>
      </p:sp>
      <p:pic>
        <p:nvPicPr>
          <p:cNvPr id="1201" name="Google Shape;1201;p69"/>
          <p:cNvPicPr preferRelativeResize="0"/>
          <p:nvPr/>
        </p:nvPicPr>
        <p:blipFill rotWithShape="1">
          <a:blip r:embed="rId5">
            <a:alphaModFix/>
          </a:blip>
          <a:srcRect/>
          <a:stretch/>
        </p:blipFill>
        <p:spPr>
          <a:xfrm>
            <a:off x="5292725" y="3151188"/>
            <a:ext cx="3230563" cy="3135312"/>
          </a:xfrm>
          <a:prstGeom prst="rect">
            <a:avLst/>
          </a:prstGeom>
          <a:noFill/>
          <a:ln>
            <a:noFill/>
          </a:ln>
        </p:spPr>
      </p:pic>
      <p:sp>
        <p:nvSpPr>
          <p:cNvPr id="1202" name="Google Shape;1202;p69"/>
          <p:cNvSpPr txBox="1"/>
          <p:nvPr/>
        </p:nvSpPr>
        <p:spPr>
          <a:xfrm>
            <a:off x="250825" y="3151188"/>
            <a:ext cx="4851400" cy="3605212"/>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200" b="1" i="0" u="none" strike="noStrike" cap="none">
                <a:solidFill>
                  <a:schemeClr val="dk1"/>
                </a:solidFill>
                <a:latin typeface="Calibri"/>
                <a:ea typeface="Calibri"/>
                <a:cs typeface="Calibri"/>
                <a:sym typeface="Calibri"/>
              </a:rPr>
              <a:t>Solution</a:t>
            </a:r>
            <a:r>
              <a:rPr lang="en-US" sz="2200" b="0" i="0" u="none" strike="noStrike" cap="none">
                <a:solidFill>
                  <a:schemeClr val="dk1"/>
                </a:solidFill>
                <a:latin typeface="Calibri"/>
                <a:ea typeface="Calibri"/>
                <a:cs typeface="Calibri"/>
                <a:sym typeface="Calibri"/>
              </a:rPr>
              <a:t>:</a:t>
            </a:r>
            <a:endParaRPr/>
          </a:p>
          <a:p>
            <a:pPr marL="0" marR="0" lvl="0" indent="0" algn="just" rtl="0">
              <a:lnSpc>
                <a:spcPct val="90000"/>
              </a:lnSpc>
              <a:spcBef>
                <a:spcPts val="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Decompose relation in such a way that resultant relation does not have any non-prime attribute that are transitively dependent on primary key.</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For this purpose remove transitively dependent attribute that violets 3NF from relation. </a:t>
            </a: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7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08" name="Google Shape;1208;p7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09" name="Google Shape;1209;p7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10" name="Google Shape;1210;p7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11" name="Google Shape;1211;p7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12" name="Google Shape;1212;p70"/>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
        <p:nvSpPr>
          <p:cNvPr id="1213" name="Google Shape;1213;p70"/>
          <p:cNvSpPr txBox="1"/>
          <p:nvPr/>
        </p:nvSpPr>
        <p:spPr>
          <a:xfrm>
            <a:off x="4514850" y="2900363"/>
            <a:ext cx="46291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1.11 : 3NF Solution</a:t>
            </a:r>
            <a:endParaRPr sz="1100" b="0" i="0" u="none" strike="noStrike" cap="none">
              <a:solidFill>
                <a:schemeClr val="dk1"/>
              </a:solidFill>
              <a:latin typeface="Arial"/>
              <a:ea typeface="Arial"/>
              <a:cs typeface="Arial"/>
              <a:sym typeface="Arial"/>
            </a:endParaRPr>
          </a:p>
        </p:txBody>
      </p:sp>
      <p:pic>
        <p:nvPicPr>
          <p:cNvPr id="1214" name="Google Shape;1214;p70"/>
          <p:cNvPicPr preferRelativeResize="0"/>
          <p:nvPr/>
        </p:nvPicPr>
        <p:blipFill rotWithShape="1">
          <a:blip r:embed="rId5">
            <a:alphaModFix/>
          </a:blip>
          <a:srcRect/>
          <a:stretch/>
        </p:blipFill>
        <p:spPr>
          <a:xfrm>
            <a:off x="5292725" y="3151188"/>
            <a:ext cx="3230563" cy="3135312"/>
          </a:xfrm>
          <a:prstGeom prst="rect">
            <a:avLst/>
          </a:prstGeom>
          <a:noFill/>
          <a:ln>
            <a:noFill/>
          </a:ln>
        </p:spPr>
      </p:pic>
      <p:sp>
        <p:nvSpPr>
          <p:cNvPr id="1215" name="Google Shape;1215;p70"/>
          <p:cNvSpPr txBox="1"/>
          <p:nvPr/>
        </p:nvSpPr>
        <p:spPr>
          <a:xfrm>
            <a:off x="250825" y="3151188"/>
            <a:ext cx="4851400" cy="342900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200" b="1" i="0" u="none" strike="noStrike" cap="none">
                <a:solidFill>
                  <a:schemeClr val="dk1"/>
                </a:solidFill>
                <a:latin typeface="Calibri"/>
                <a:ea typeface="Calibri"/>
                <a:cs typeface="Calibri"/>
                <a:sym typeface="Calibri"/>
              </a:rPr>
              <a:t>Solution</a:t>
            </a:r>
            <a:r>
              <a:rPr lang="en-US" sz="2200" b="0" i="0" u="none" strike="noStrike" cap="none">
                <a:solidFill>
                  <a:schemeClr val="dk1"/>
                </a:solidFill>
                <a:latin typeface="Calibri"/>
                <a:ea typeface="Calibri"/>
                <a:cs typeface="Calibri"/>
                <a:sym typeface="Calibri"/>
              </a:rPr>
              <a:t>:</a:t>
            </a:r>
            <a:endParaRPr/>
          </a:p>
          <a:p>
            <a:pPr marL="0" marR="0" lvl="0" indent="0" algn="just" rtl="0">
              <a:lnSpc>
                <a:spcPct val="90000"/>
              </a:lnSpc>
              <a:spcBef>
                <a:spcPts val="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Place them in separate new relation along with the non-prime attribute due to which transitive dependency occurred. primary key of new relation will be this non-prime attribute.</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Keep other attributes same as in that table with same primary key.</a:t>
            </a:r>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Google Shape;1220;p7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21" name="Google Shape;1221;p7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22" name="Google Shape;1222;p7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23" name="Google Shape;1223;p7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24" name="Google Shape;1224;p7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25" name="Google Shape;1225;p71"/>
          <p:cNvSpPr txBox="1"/>
          <p:nvPr/>
        </p:nvSpPr>
        <p:spPr>
          <a:xfrm>
            <a:off x="190500" y="2492375"/>
            <a:ext cx="8763000" cy="39836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Boyce Codd Normal Form (</a:t>
            </a:r>
            <a:r>
              <a:rPr lang="en-US" sz="2200" b="1" i="0" u="none" strike="noStrike" cap="none">
                <a:solidFill>
                  <a:srgbClr val="000000"/>
                </a:solidFill>
                <a:latin typeface="Calibri"/>
                <a:ea typeface="Calibri"/>
                <a:cs typeface="Calibri"/>
                <a:sym typeface="Calibri"/>
              </a:rPr>
              <a:t>BCNF):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A relation R is in BCNF if and only if it is in 3NF and </a:t>
            </a:r>
            <a:r>
              <a:rPr lang="en-US" sz="2000" b="1" i="0" u="none" strike="noStrike" cap="none">
                <a:solidFill>
                  <a:schemeClr val="dk1"/>
                </a:solidFill>
                <a:highlight>
                  <a:srgbClr val="FFFF00"/>
                </a:highlight>
                <a:latin typeface="Calibri"/>
                <a:ea typeface="Calibri"/>
                <a:cs typeface="Calibri"/>
                <a:sym typeface="Calibri"/>
              </a:rPr>
              <a:t>for every functional dependency X → Y, X should be the primary key of the table</a:t>
            </a:r>
            <a:r>
              <a:rPr lang="en-US" sz="2000" b="0" i="0" u="none" strike="noStrike" cap="none">
                <a:solidFill>
                  <a:schemeClr val="dk1"/>
                </a:solidFill>
                <a:highlight>
                  <a:srgbClr val="FFFF00"/>
                </a:highlight>
                <a:latin typeface="Calibri"/>
                <a:ea typeface="Calibri"/>
                <a:cs typeface="Calibri"/>
                <a:sym typeface="Calibri"/>
              </a:rPr>
              <a:t>.</a:t>
            </a:r>
            <a:endParaRPr/>
          </a:p>
          <a:p>
            <a:pPr marL="0" marR="0" lvl="0" indent="0" algn="l" rtl="0">
              <a:lnSpc>
                <a:spcPct val="70000"/>
              </a:lnSpc>
              <a:spcBef>
                <a:spcPts val="1000"/>
              </a:spcBef>
              <a:spcAft>
                <a:spcPts val="0"/>
              </a:spcAft>
              <a:buNone/>
            </a:pPr>
            <a:endParaRPr sz="2000" b="1" i="0" u="none" strike="noStrike" cap="none">
              <a:solidFill>
                <a:srgbClr val="000000"/>
              </a:solidFill>
              <a:highlight>
                <a:srgbClr val="FFFF00"/>
              </a:highlight>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7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31" name="Google Shape;1231;p7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32" name="Google Shape;1232;p7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33" name="Google Shape;1233;p7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34" name="Google Shape;1234;p7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35" name="Google Shape;1235;p72"/>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BCNF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178435" algn="l" rtl="0">
              <a:lnSpc>
                <a:spcPct val="70000"/>
              </a:lnSpc>
              <a:spcBef>
                <a:spcPts val="1000"/>
              </a:spcBef>
              <a:spcAft>
                <a:spcPts val="0"/>
              </a:spcAft>
              <a:buClr>
                <a:srgbClr val="000000"/>
              </a:buClr>
              <a:buSzPts val="259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236" name="Google Shape;1236;p72"/>
          <p:cNvPicPr preferRelativeResize="0"/>
          <p:nvPr/>
        </p:nvPicPr>
        <p:blipFill rotWithShape="1">
          <a:blip r:embed="rId5">
            <a:alphaModFix/>
          </a:blip>
          <a:srcRect l="65250" t="24161" r="15375" b="41376"/>
          <a:stretch/>
        </p:blipFill>
        <p:spPr>
          <a:xfrm>
            <a:off x="5903913" y="3157538"/>
            <a:ext cx="2765425" cy="2767012"/>
          </a:xfrm>
          <a:prstGeom prst="rect">
            <a:avLst/>
          </a:prstGeom>
          <a:noFill/>
          <a:ln>
            <a:noFill/>
          </a:ln>
        </p:spPr>
      </p:pic>
      <p:sp>
        <p:nvSpPr>
          <p:cNvPr id="1237" name="Google Shape;1237;p72"/>
          <p:cNvSpPr txBox="1"/>
          <p:nvPr/>
        </p:nvSpPr>
        <p:spPr>
          <a:xfrm>
            <a:off x="5903913" y="2878138"/>
            <a:ext cx="2663825"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1.12: BCNF Example</a:t>
            </a:r>
            <a:endParaRPr sz="1100" b="0" i="0" u="none" strike="noStrike" cap="none">
              <a:solidFill>
                <a:schemeClr val="dk1"/>
              </a:solidFill>
              <a:latin typeface="Arial"/>
              <a:ea typeface="Arial"/>
              <a:cs typeface="Arial"/>
              <a:sym typeface="Arial"/>
            </a:endParaRPr>
          </a:p>
        </p:txBody>
      </p:sp>
      <p:sp>
        <p:nvSpPr>
          <p:cNvPr id="1238" name="Google Shape;1238;p72"/>
          <p:cNvSpPr txBox="1"/>
          <p:nvPr/>
        </p:nvSpPr>
        <p:spPr>
          <a:xfrm>
            <a:off x="714375" y="3008313"/>
            <a:ext cx="4184650" cy="392906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Let R be a relation with following three attributes: student, language, Faculty </a:t>
            </a:r>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FD1 : </a:t>
            </a:r>
            <a:r>
              <a:rPr lang="en-US" sz="2200" b="1" i="0" u="none" strike="noStrike" cap="none">
                <a:solidFill>
                  <a:schemeClr val="dk1"/>
                </a:solidFill>
                <a:latin typeface="Calibri"/>
                <a:ea typeface="Calibri"/>
                <a:cs typeface="Calibri"/>
                <a:sym typeface="Calibri"/>
              </a:rPr>
              <a:t>{student, language} →  Faculty</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FD2 :  </a:t>
            </a:r>
            <a:r>
              <a:rPr lang="en-US" sz="2200" b="1" i="0" u="none" strike="noStrike" cap="none">
                <a:solidFill>
                  <a:schemeClr val="dk1"/>
                </a:solidFill>
                <a:latin typeface="Calibri"/>
                <a:ea typeface="Calibri"/>
                <a:cs typeface="Calibri"/>
                <a:sym typeface="Calibri"/>
              </a:rPr>
              <a:t>Faculty → language</a:t>
            </a:r>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Using transitivity rule, </a:t>
            </a:r>
            <a:r>
              <a:rPr lang="en-US" sz="2200" b="1" i="0" u="none" strike="noStrike" cap="none">
                <a:solidFill>
                  <a:schemeClr val="dk1"/>
                </a:solidFill>
                <a:latin typeface="Calibri"/>
                <a:ea typeface="Calibri"/>
                <a:cs typeface="Calibri"/>
                <a:sym typeface="Calibri"/>
              </a:rPr>
              <a:t>student → language</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So above relation is </a:t>
            </a:r>
            <a:r>
              <a:rPr lang="en-US" sz="2200" b="1" i="0" u="none" strike="noStrike" cap="none">
                <a:solidFill>
                  <a:schemeClr val="dk1"/>
                </a:solidFill>
                <a:latin typeface="Calibri"/>
                <a:ea typeface="Calibri"/>
                <a:cs typeface="Calibri"/>
                <a:sym typeface="Calibri"/>
              </a:rPr>
              <a:t>not in BCNF.</a:t>
            </a:r>
            <a:endParaRPr/>
          </a:p>
          <a:p>
            <a:pPr marL="342900" marR="0" lvl="0" indent="-228600" algn="just"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18" name="Google Shape;318;p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19" name="Google Shape;319;p9"/>
          <p:cNvSpPr txBox="1"/>
          <p:nvPr/>
        </p:nvSpPr>
        <p:spPr>
          <a:xfrm>
            <a:off x="190500" y="2286000"/>
            <a:ext cx="8739188" cy="3170238"/>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Relational Calculus is non-procedural query language. In this the user is concerning only on how the end results are obtained. Relational calculus never concerns on how results are obtained, it concerns what results are being obtained.</a:t>
            </a:r>
            <a:endParaRPr/>
          </a:p>
          <a:p>
            <a:pPr marL="342900" marR="0" lvl="0" indent="-342900" algn="just"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Types of Relational Calculus:</a:t>
            </a:r>
            <a:endParaRPr/>
          </a:p>
          <a:p>
            <a:pPr marL="355600" marR="0" lvl="0" indent="0" algn="just" rtl="0">
              <a:spcBef>
                <a:spcPts val="0"/>
              </a:spcBef>
              <a:spcAft>
                <a:spcPts val="0"/>
              </a:spcAft>
              <a:buNone/>
            </a:pPr>
            <a:r>
              <a:rPr lang="en-US" sz="2000" b="0" i="0" u="none" strike="noStrike" cap="none">
                <a:solidFill>
                  <a:schemeClr val="dk1"/>
                </a:solidFill>
                <a:latin typeface="Calibri"/>
                <a:ea typeface="Calibri"/>
                <a:cs typeface="Calibri"/>
                <a:sym typeface="Calibri"/>
              </a:rPr>
              <a:t>A) Tuple Relational Calculus</a:t>
            </a:r>
            <a:endParaRPr/>
          </a:p>
          <a:p>
            <a:pPr marL="355600" marR="0" lvl="0" indent="0" algn="just" rtl="0">
              <a:spcBef>
                <a:spcPts val="0"/>
              </a:spcBef>
              <a:spcAft>
                <a:spcPts val="0"/>
              </a:spcAft>
              <a:buNone/>
            </a:pPr>
            <a:r>
              <a:rPr lang="en-US" sz="2000" b="0" i="0" u="none" strike="noStrike" cap="none">
                <a:solidFill>
                  <a:schemeClr val="dk1"/>
                </a:solidFill>
                <a:latin typeface="Calibri"/>
                <a:ea typeface="Calibri"/>
                <a:cs typeface="Calibri"/>
                <a:sym typeface="Calibri"/>
              </a:rPr>
              <a:t>B) Domain Relational Calculus</a:t>
            </a:r>
            <a:endParaRPr/>
          </a:p>
          <a:p>
            <a:pPr marL="342900" marR="0" lvl="0" indent="-215900" algn="just"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000" b="0" i="0" u="none" strike="noStrike" cap="none">
              <a:solidFill>
                <a:schemeClr val="dk1"/>
              </a:solidFill>
              <a:latin typeface="Calibri"/>
              <a:ea typeface="Calibri"/>
              <a:cs typeface="Calibri"/>
              <a:sym typeface="Calibri"/>
            </a:endParaRPr>
          </a:p>
          <a:p>
            <a:pPr marL="354013" marR="0" lvl="0" indent="-227013" algn="just"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320" name="Google Shape;320;p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1" name="Google Shape;321;p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Calculus</a:t>
            </a:r>
            <a:endParaRPr sz="3000" b="1" i="0" u="none" strike="noStrike" cap="none">
              <a:solidFill>
                <a:schemeClr val="lt1"/>
              </a:solidFill>
              <a:latin typeface="Calibri"/>
              <a:ea typeface="Calibri"/>
              <a:cs typeface="Calibri"/>
              <a:sym typeface="Calibri"/>
            </a:endParaRPr>
          </a:p>
        </p:txBody>
      </p:sp>
      <p:sp>
        <p:nvSpPr>
          <p:cNvPr id="322" name="Google Shape;322;p9"/>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pic>
        <p:nvPicPr>
          <p:cNvPr id="1243" name="Google Shape;1243;p7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44" name="Google Shape;1244;p7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45" name="Google Shape;1245;p7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46" name="Google Shape;1246;p7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47" name="Google Shape;1247;p7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48" name="Google Shape;1248;p73"/>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BCNF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178435" algn="l" rtl="0">
              <a:lnSpc>
                <a:spcPct val="70000"/>
              </a:lnSpc>
              <a:spcBef>
                <a:spcPts val="1000"/>
              </a:spcBef>
              <a:spcAft>
                <a:spcPts val="0"/>
              </a:spcAft>
              <a:buClr>
                <a:srgbClr val="000000"/>
              </a:buClr>
              <a:buSzPts val="259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249" name="Google Shape;1249;p73"/>
          <p:cNvPicPr preferRelativeResize="0"/>
          <p:nvPr/>
        </p:nvPicPr>
        <p:blipFill rotWithShape="1">
          <a:blip r:embed="rId5">
            <a:alphaModFix/>
          </a:blip>
          <a:srcRect l="65250" t="24161" r="15375" b="41376"/>
          <a:stretch/>
        </p:blipFill>
        <p:spPr>
          <a:xfrm>
            <a:off x="5903913" y="3157538"/>
            <a:ext cx="2765425" cy="2767012"/>
          </a:xfrm>
          <a:prstGeom prst="rect">
            <a:avLst/>
          </a:prstGeom>
          <a:noFill/>
          <a:ln>
            <a:noFill/>
          </a:ln>
        </p:spPr>
      </p:pic>
      <p:sp>
        <p:nvSpPr>
          <p:cNvPr id="1250" name="Google Shape;1250;p73"/>
          <p:cNvSpPr txBox="1"/>
          <p:nvPr/>
        </p:nvSpPr>
        <p:spPr>
          <a:xfrm>
            <a:off x="5903913" y="2878138"/>
            <a:ext cx="2663825"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1.12: BCNF Example</a:t>
            </a:r>
            <a:endParaRPr sz="1100" b="0" i="0" u="none" strike="noStrike" cap="none">
              <a:solidFill>
                <a:schemeClr val="dk1"/>
              </a:solidFill>
              <a:latin typeface="Arial"/>
              <a:ea typeface="Arial"/>
              <a:cs typeface="Arial"/>
              <a:sym typeface="Arial"/>
            </a:endParaRPr>
          </a:p>
        </p:txBody>
      </p:sp>
      <p:sp>
        <p:nvSpPr>
          <p:cNvPr id="1251" name="Google Shape;1251;p73"/>
          <p:cNvSpPr txBox="1"/>
          <p:nvPr/>
        </p:nvSpPr>
        <p:spPr>
          <a:xfrm>
            <a:off x="714375" y="3008313"/>
            <a:ext cx="4184650" cy="3978275"/>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200" b="1" i="0" u="none" strike="noStrike" cap="none">
                <a:solidFill>
                  <a:schemeClr val="dk1"/>
                </a:solidFill>
                <a:latin typeface="Calibri"/>
                <a:ea typeface="Calibri"/>
                <a:cs typeface="Calibri"/>
                <a:sym typeface="Calibri"/>
              </a:rPr>
              <a:t>Problem:</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Transitively dependency results in data redundancy.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In this relation one student have more than one language with different faculty then records will be stored repeatedly from each student and language and faculties combination which occupies more space.</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7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57" name="Google Shape;1257;p7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58" name="Google Shape;1258;p7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59" name="Google Shape;1259;p7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60" name="Google Shape;1260;p7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61" name="Google Shape;1261;p74"/>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BCNF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178435" algn="l" rtl="0">
              <a:lnSpc>
                <a:spcPct val="70000"/>
              </a:lnSpc>
              <a:spcBef>
                <a:spcPts val="1000"/>
              </a:spcBef>
              <a:spcAft>
                <a:spcPts val="0"/>
              </a:spcAft>
              <a:buClr>
                <a:srgbClr val="000000"/>
              </a:buClr>
              <a:buSzPts val="259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
        <p:nvSpPr>
          <p:cNvPr id="1262" name="Google Shape;1262;p74"/>
          <p:cNvSpPr txBox="1"/>
          <p:nvPr/>
        </p:nvSpPr>
        <p:spPr>
          <a:xfrm>
            <a:off x="5456238" y="2997200"/>
            <a:ext cx="2665412" cy="260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1.13: BCNF Solution</a:t>
            </a:r>
            <a:endParaRPr sz="1100" b="0" i="0" u="none" strike="noStrike" cap="none">
              <a:solidFill>
                <a:schemeClr val="dk1"/>
              </a:solidFill>
              <a:latin typeface="Arial"/>
              <a:ea typeface="Arial"/>
              <a:cs typeface="Arial"/>
              <a:sym typeface="Arial"/>
            </a:endParaRPr>
          </a:p>
        </p:txBody>
      </p:sp>
      <p:sp>
        <p:nvSpPr>
          <p:cNvPr id="1263" name="Google Shape;1263;p74"/>
          <p:cNvSpPr txBox="1"/>
          <p:nvPr/>
        </p:nvSpPr>
        <p:spPr>
          <a:xfrm>
            <a:off x="714375" y="3008313"/>
            <a:ext cx="4184650" cy="3571875"/>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rgbClr val="000000"/>
              </a:buClr>
              <a:buSzPts val="2400"/>
              <a:buFont typeface="Arial"/>
              <a:buNone/>
            </a:pPr>
            <a:r>
              <a:rPr lang="en-US" sz="2200" b="1" i="0" u="none" strike="noStrike" cap="none">
                <a:solidFill>
                  <a:schemeClr val="dk1"/>
                </a:solidFill>
                <a:latin typeface="Calibri"/>
                <a:ea typeface="Calibri"/>
                <a:cs typeface="Calibri"/>
                <a:sym typeface="Calibri"/>
              </a:rPr>
              <a:t>Solution:</a:t>
            </a:r>
            <a:endParaRPr/>
          </a:p>
          <a:p>
            <a:pPr marL="0" marR="0" lvl="0" indent="-152400" algn="just" rtl="0">
              <a:lnSpc>
                <a:spcPct val="90000"/>
              </a:lnSpc>
              <a:spcBef>
                <a:spcPts val="0"/>
              </a:spcBef>
              <a:spcAft>
                <a:spcPts val="0"/>
              </a:spcAft>
              <a:buClr>
                <a:srgbClr val="000000"/>
              </a:buClr>
              <a:buSzPts val="2400"/>
              <a:buFont typeface="Arial"/>
              <a:buChar char="•"/>
            </a:pPr>
            <a:r>
              <a:rPr lang="en-US" sz="2200" b="0" i="0" u="none" strike="noStrike" cap="none">
                <a:solidFill>
                  <a:srgbClr val="000000"/>
                </a:solidFill>
                <a:latin typeface="Calibri"/>
                <a:ea typeface="Calibri"/>
                <a:cs typeface="Calibri"/>
                <a:sym typeface="Calibri"/>
              </a:rPr>
              <a:t>Decompose relation in such a way that for X → Y, X should be the primary key of the table.</a:t>
            </a:r>
            <a:endParaRPr sz="2200" b="0" i="0" u="none" strike="noStrike" cap="none">
              <a:solidFill>
                <a:schemeClr val="dk1"/>
              </a:solidFill>
              <a:latin typeface="Calibri"/>
              <a:ea typeface="Calibri"/>
              <a:cs typeface="Calibri"/>
              <a:sym typeface="Calibri"/>
            </a:endParaRPr>
          </a:p>
          <a:p>
            <a:pPr marL="0" marR="0" lvl="0" indent="-152400" algn="just" rtl="0">
              <a:lnSpc>
                <a:spcPct val="90000"/>
              </a:lnSpc>
              <a:spcBef>
                <a:spcPts val="1000"/>
              </a:spcBef>
              <a:spcAft>
                <a:spcPts val="0"/>
              </a:spcAft>
              <a:buClr>
                <a:srgbClr val="000000"/>
              </a:buClr>
              <a:buSzPts val="2400"/>
              <a:buFont typeface="Arial"/>
              <a:buChar char="•"/>
            </a:pPr>
            <a:r>
              <a:rPr lang="en-US" sz="2200" b="0" i="0" u="none" strike="noStrike" cap="none">
                <a:solidFill>
                  <a:srgbClr val="000000"/>
                </a:solidFill>
                <a:latin typeface="Calibri"/>
                <a:ea typeface="Calibri"/>
                <a:cs typeface="Calibri"/>
                <a:sym typeface="Calibri"/>
              </a:rPr>
              <a:t>For this purpose remove  prime attribute, place them in separate new relation along with the non prime attribute on which it is dependent. The primary key of new relation will be this nonprime attribute.</a:t>
            </a:r>
            <a:endParaRPr sz="2200" b="0" i="0" u="none" strike="noStrike" cap="none">
              <a:solidFill>
                <a:schemeClr val="dk1"/>
              </a:solidFill>
              <a:latin typeface="Calibri"/>
              <a:ea typeface="Calibri"/>
              <a:cs typeface="Calibri"/>
              <a:sym typeface="Calibri"/>
            </a:endParaRPr>
          </a:p>
        </p:txBody>
      </p:sp>
      <p:pic>
        <p:nvPicPr>
          <p:cNvPr id="1264" name="Google Shape;1264;p74"/>
          <p:cNvPicPr preferRelativeResize="0"/>
          <p:nvPr/>
        </p:nvPicPr>
        <p:blipFill rotWithShape="1">
          <a:blip r:embed="rId5">
            <a:alphaModFix/>
          </a:blip>
          <a:srcRect/>
          <a:stretch/>
        </p:blipFill>
        <p:spPr>
          <a:xfrm>
            <a:off x="5292725" y="3201988"/>
            <a:ext cx="3455988" cy="308451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pic>
        <p:nvPicPr>
          <p:cNvPr id="1269" name="Google Shape;1269;p7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70" name="Google Shape;1270;p7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71" name="Google Shape;1271;p7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72" name="Google Shape;1272;p7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73" name="Google Shape;1273;p7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74" name="Google Shape;1274;p75"/>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Examples: Find out Highest NF of given Relation. </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R(ABCDE), F = { ABC → D, D → A, BD → E} </a:t>
            </a:r>
            <a:endParaRPr/>
          </a:p>
          <a:p>
            <a:pPr marL="0" marR="0" lvl="0" indent="0" algn="just" rtl="0">
              <a:spcBef>
                <a:spcPts val="0"/>
              </a:spcBef>
              <a:spcAft>
                <a:spcPts val="0"/>
              </a:spcAft>
              <a:buClr>
                <a:schemeClr val="dk1"/>
              </a:buClr>
              <a:buSzPts val="2200"/>
              <a:buFont typeface="Calibri"/>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Find out Candidate key: </a:t>
            </a:r>
            <a:r>
              <a:rPr lang="en-US" sz="2200" b="0" i="0" u="none" strike="noStrike" cap="none">
                <a:solidFill>
                  <a:srgbClr val="000000"/>
                </a:solidFill>
                <a:latin typeface="Calibri"/>
                <a:ea typeface="Calibri"/>
                <a:cs typeface="Calibri"/>
                <a:sym typeface="Calibri"/>
              </a:rPr>
              <a:t>Candidate keys : { ABC, BCD}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Prime attributes: A, B, C, D. Non-Prime attributes: E </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Highest NF of given Relation : </a:t>
            </a:r>
            <a:r>
              <a:rPr lang="en-US" sz="2200" b="1" i="0" u="none" strike="noStrike" cap="none">
                <a:solidFill>
                  <a:srgbClr val="000000"/>
                </a:solidFill>
                <a:latin typeface="Calibri"/>
                <a:ea typeface="Calibri"/>
                <a:cs typeface="Calibri"/>
                <a:sym typeface="Calibri"/>
              </a:rPr>
              <a:t>1 NF</a:t>
            </a:r>
            <a:endParaRPr sz="2200" b="1" i="0" u="none" strike="noStrike" cap="none">
              <a:solidFill>
                <a:srgbClr val="000000"/>
              </a:solidFill>
              <a:latin typeface="Calibri"/>
              <a:ea typeface="Calibri"/>
              <a:cs typeface="Calibri"/>
              <a:sym typeface="Calibri"/>
            </a:endParaRPr>
          </a:p>
        </p:txBody>
      </p:sp>
      <p:graphicFrame>
        <p:nvGraphicFramePr>
          <p:cNvPr id="1275" name="Google Shape;1275;p75"/>
          <p:cNvGraphicFramePr/>
          <p:nvPr/>
        </p:nvGraphicFramePr>
        <p:xfrm>
          <a:off x="1476375" y="4775200"/>
          <a:ext cx="6096000" cy="1485900"/>
        </p:xfrm>
        <a:graphic>
          <a:graphicData uri="http://schemas.openxmlformats.org/drawingml/2006/table">
            <a:tbl>
              <a:tblPr>
                <a:noFill/>
                <a:tableStyleId>{00123980-5E6C-417B-A254-41173A75388C}</a:tableStyleId>
              </a:tblPr>
              <a:tblGrid>
                <a:gridCol w="152400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BCNF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ABC → D</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 → A</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BD → E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pic>
        <p:nvPicPr>
          <p:cNvPr id="1280" name="Google Shape;1280;p7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81" name="Google Shape;1281;p7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82" name="Google Shape;1282;p7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83" name="Google Shape;1283;p7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84" name="Google Shape;1284;p7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85" name="Google Shape;1285;p76"/>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Examples: Find out Highest NF of given Relation. </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Calibri"/>
              <a:buAutoNum type="arabicPeriod" startAt="2"/>
            </a:pPr>
            <a:r>
              <a:rPr lang="en-US" sz="2200" b="0" i="0" u="none" strike="noStrike" cap="none">
                <a:solidFill>
                  <a:srgbClr val="000000"/>
                </a:solidFill>
                <a:latin typeface="Calibri"/>
                <a:ea typeface="Calibri"/>
                <a:cs typeface="Calibri"/>
                <a:sym typeface="Calibri"/>
              </a:rPr>
              <a:t>R(ABCDE), F = { A → B, B → AC, C → DE} </a:t>
            </a:r>
            <a:endParaRPr/>
          </a:p>
          <a:p>
            <a:pPr marL="0" marR="0" lvl="0" indent="0" algn="just" rtl="0">
              <a:spcBef>
                <a:spcPts val="0"/>
              </a:spcBef>
              <a:spcAft>
                <a:spcPts val="0"/>
              </a:spcAft>
              <a:buClr>
                <a:schemeClr val="dk1"/>
              </a:buClr>
              <a:buSzPts val="2200"/>
              <a:buFont typeface="Calibri"/>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Find out Candidate key: </a:t>
            </a:r>
            <a:r>
              <a:rPr lang="en-US" sz="2200" b="0" i="0" u="none" strike="noStrike" cap="none">
                <a:solidFill>
                  <a:srgbClr val="000000"/>
                </a:solidFill>
                <a:latin typeface="Calibri"/>
                <a:ea typeface="Calibri"/>
                <a:cs typeface="Calibri"/>
                <a:sym typeface="Calibri"/>
              </a:rPr>
              <a:t>Candidate keys : {A, B}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Prime attributes: A, B. Non-Prime attributes: C, D, E</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Highest NF of given Relation : </a:t>
            </a:r>
            <a:r>
              <a:rPr lang="en-US" sz="2200" b="1" i="0" u="none" strike="noStrike" cap="none">
                <a:solidFill>
                  <a:srgbClr val="000000"/>
                </a:solidFill>
                <a:latin typeface="Calibri"/>
                <a:ea typeface="Calibri"/>
                <a:cs typeface="Calibri"/>
                <a:sym typeface="Calibri"/>
              </a:rPr>
              <a:t>2 NF</a:t>
            </a:r>
            <a:endParaRPr sz="2200" b="1" i="0" u="none" strike="noStrike" cap="none">
              <a:solidFill>
                <a:srgbClr val="000000"/>
              </a:solidFill>
              <a:latin typeface="Calibri"/>
              <a:ea typeface="Calibri"/>
              <a:cs typeface="Calibri"/>
              <a:sym typeface="Calibri"/>
            </a:endParaRPr>
          </a:p>
        </p:txBody>
      </p:sp>
      <p:graphicFrame>
        <p:nvGraphicFramePr>
          <p:cNvPr id="1286" name="Google Shape;1286;p76"/>
          <p:cNvGraphicFramePr/>
          <p:nvPr/>
        </p:nvGraphicFramePr>
        <p:xfrm>
          <a:off x="1476375" y="4775200"/>
          <a:ext cx="6096000" cy="1485900"/>
        </p:xfrm>
        <a:graphic>
          <a:graphicData uri="http://schemas.openxmlformats.org/drawingml/2006/table">
            <a:tbl>
              <a:tblPr>
                <a:noFill/>
                <a:tableStyleId>{00123980-5E6C-417B-A254-41173A75388C}</a:tableStyleId>
              </a:tblPr>
              <a:tblGrid>
                <a:gridCol w="152400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BCNF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 → B</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 → AC</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 → DE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7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92" name="Google Shape;1292;p7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93" name="Google Shape;1293;p7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94" name="Google Shape;1294;p7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95" name="Google Shape;1295;p7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96" name="Google Shape;1296;p77"/>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Examples: Find out Highest NF of given Relation. </a:t>
            </a:r>
            <a:endParaRPr/>
          </a:p>
          <a:p>
            <a:pPr marL="0" marR="0" lvl="0" indent="-139700" algn="just" rtl="0">
              <a:spcBef>
                <a:spcPts val="0"/>
              </a:spcBef>
              <a:spcAft>
                <a:spcPts val="0"/>
              </a:spcAft>
              <a:buClr>
                <a:srgbClr val="000000"/>
              </a:buClr>
              <a:buSzPts val="2200"/>
              <a:buFont typeface="Calibri"/>
              <a:buAutoNum type="arabicPeriod" startAt="3"/>
            </a:pPr>
            <a:r>
              <a:rPr lang="en-US" sz="2200" b="0" i="0" u="none" strike="noStrike" cap="none">
                <a:solidFill>
                  <a:srgbClr val="000000"/>
                </a:solidFill>
                <a:latin typeface="Calibri"/>
                <a:ea typeface="Calibri"/>
                <a:cs typeface="Calibri"/>
                <a:sym typeface="Calibri"/>
              </a:rPr>
              <a:t>R(ABCDE), F = { A → BC, CD → E, B → D, E → A} </a:t>
            </a:r>
            <a:endParaRPr/>
          </a:p>
          <a:p>
            <a:pPr marL="0" marR="0" lvl="0" indent="0" algn="just" rtl="0">
              <a:spcBef>
                <a:spcPts val="0"/>
              </a:spcBef>
              <a:spcAft>
                <a:spcPts val="0"/>
              </a:spcAft>
              <a:buClr>
                <a:schemeClr val="dk1"/>
              </a:buClr>
              <a:buSzPts val="2200"/>
              <a:buFont typeface="Calibri"/>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Find out Candidate key: </a:t>
            </a:r>
            <a:r>
              <a:rPr lang="en-US" sz="2200" b="0" i="0" u="none" strike="noStrike" cap="none">
                <a:solidFill>
                  <a:srgbClr val="000000"/>
                </a:solidFill>
                <a:latin typeface="Calibri"/>
                <a:ea typeface="Calibri"/>
                <a:cs typeface="Calibri"/>
                <a:sym typeface="Calibri"/>
              </a:rPr>
              <a:t>Candidate keys : {A, E, CD, BC}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Prime attributes: A, B, C, D, E. Non-Prime attributes: none</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Highest NF of given Relation : </a:t>
            </a:r>
            <a:r>
              <a:rPr lang="en-US" sz="2200" b="1" i="0" u="none" strike="noStrike" cap="none">
                <a:solidFill>
                  <a:srgbClr val="000000"/>
                </a:solidFill>
                <a:latin typeface="Calibri"/>
                <a:ea typeface="Calibri"/>
                <a:cs typeface="Calibri"/>
                <a:sym typeface="Calibri"/>
              </a:rPr>
              <a:t>3 NF</a:t>
            </a:r>
            <a:endParaRPr sz="2200" b="1" i="0" u="none" strike="noStrike" cap="none">
              <a:solidFill>
                <a:srgbClr val="000000"/>
              </a:solidFill>
              <a:latin typeface="Calibri"/>
              <a:ea typeface="Calibri"/>
              <a:cs typeface="Calibri"/>
              <a:sym typeface="Calibri"/>
            </a:endParaRPr>
          </a:p>
        </p:txBody>
      </p:sp>
      <p:graphicFrame>
        <p:nvGraphicFramePr>
          <p:cNvPr id="1297" name="Google Shape;1297;p77"/>
          <p:cNvGraphicFramePr/>
          <p:nvPr/>
        </p:nvGraphicFramePr>
        <p:xfrm>
          <a:off x="1258888" y="4325938"/>
          <a:ext cx="6096000" cy="1857375"/>
        </p:xfrm>
        <a:graphic>
          <a:graphicData uri="http://schemas.openxmlformats.org/drawingml/2006/table">
            <a:tbl>
              <a:tblPr>
                <a:noFill/>
                <a:tableStyleId>{00123980-5E6C-417B-A254-41173A75388C}</a:tableStyleId>
              </a:tblPr>
              <a:tblGrid>
                <a:gridCol w="1524000">
                  <a:extLst>
                    <a:ext uri="{9D8B030D-6E8A-4147-A177-3AD203B41FA5}">
                      <a16:colId xmlns:a16="http://schemas.microsoft.com/office/drawing/2014/main" val="20000"/>
                    </a:ext>
                  </a:extLst>
                </a:gridCol>
                <a:gridCol w="1573200">
                  <a:extLst>
                    <a:ext uri="{9D8B030D-6E8A-4147-A177-3AD203B41FA5}">
                      <a16:colId xmlns:a16="http://schemas.microsoft.com/office/drawing/2014/main" val="20001"/>
                    </a:ext>
                  </a:extLst>
                </a:gridCol>
                <a:gridCol w="1474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BCNF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 → BC</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CD → E</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E → A</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 → D</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7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03" name="Google Shape;1303;p7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304" name="Google Shape;1304;p7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05" name="Google Shape;1305;p7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06" name="Google Shape;1306;p7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07" name="Google Shape;1307;p78"/>
          <p:cNvSpPr txBox="1"/>
          <p:nvPr/>
        </p:nvSpPr>
        <p:spPr>
          <a:xfrm>
            <a:off x="190500" y="2565400"/>
            <a:ext cx="8845550" cy="35798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Question: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800"/>
              <a:buFont typeface="Arial"/>
              <a:buChar char="•"/>
            </a:pPr>
            <a:r>
              <a:rPr lang="en-US" sz="2200" b="1" i="0" u="none" strike="noStrike" cap="none">
                <a:solidFill>
                  <a:schemeClr val="dk1"/>
                </a:solidFill>
                <a:latin typeface="Calibri"/>
                <a:ea typeface="Calibri"/>
                <a:cs typeface="Calibri"/>
                <a:sym typeface="Calibri"/>
              </a:rPr>
              <a:t>A college maintains details of its lecturers' subject area skills. These details comprise: Lecturer Number, Lecturer Name, Lecturer Grade, Department Code, Department Name, Subject Code, Subject Name and Subject Level.</a:t>
            </a:r>
            <a:r>
              <a:rPr lang="en-US" sz="2200" b="0" i="0" u="none" strike="noStrike" cap="none">
                <a:solidFill>
                  <a:schemeClr val="dk1"/>
                </a:solidFill>
                <a:latin typeface="Calibri"/>
                <a:ea typeface="Calibri"/>
                <a:cs typeface="Calibri"/>
                <a:sym typeface="Calibri"/>
              </a:rPr>
              <a:t> </a:t>
            </a:r>
            <a:r>
              <a:rPr lang="en-US" sz="2200" b="1" i="0" u="none" strike="noStrike" cap="none">
                <a:solidFill>
                  <a:schemeClr val="dk1"/>
                </a:solidFill>
                <a:latin typeface="Calibri"/>
                <a:ea typeface="Calibri"/>
                <a:cs typeface="Calibri"/>
                <a:sym typeface="Calibri"/>
              </a:rPr>
              <a:t>Assume that each lecturer may teach many subjects but may not belong to more than one department.  Subject Code, Subject Name and Subject Level are repeating fields. Normalize this data to Third Normal Form.</a:t>
            </a: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pic>
        <p:nvPicPr>
          <p:cNvPr id="1312" name="Google Shape;1312;p7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13" name="Google Shape;1313;p7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314" name="Google Shape;1314;p7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15" name="Google Shape;1315;p7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16" name="Google Shape;1316;p7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17" name="Google Shape;1317;p79"/>
          <p:cNvSpPr txBox="1"/>
          <p:nvPr/>
        </p:nvSpPr>
        <p:spPr>
          <a:xfrm>
            <a:off x="190500" y="2565400"/>
            <a:ext cx="8845550" cy="42354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342900" marR="0" lvl="0" indent="-342900" algn="just" rtl="0">
              <a:lnSpc>
                <a:spcPct val="90000"/>
              </a:lnSpc>
              <a:spcBef>
                <a:spcPts val="0"/>
              </a:spcBef>
              <a:spcAft>
                <a:spcPts val="0"/>
              </a:spcAft>
              <a:buClr>
                <a:schemeClr val="dk1"/>
              </a:buClr>
              <a:buSzPts val="1900"/>
              <a:buFont typeface="Arial"/>
              <a:buChar char="•"/>
            </a:pPr>
            <a:r>
              <a:rPr lang="en-US" sz="2200" b="0" i="0" u="none" strike="noStrike" cap="none">
                <a:solidFill>
                  <a:srgbClr val="000000"/>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UNF</a:t>
            </a:r>
            <a:endParaRPr/>
          </a:p>
          <a:p>
            <a:pPr marL="0" marR="0" lvl="0" indent="0" algn="just" rtl="0">
              <a:lnSpc>
                <a:spcPct val="90000"/>
              </a:lnSpc>
              <a:spcBef>
                <a:spcPts val="1000"/>
              </a:spcBef>
              <a:spcAft>
                <a:spcPts val="0"/>
              </a:spcAft>
              <a:buNone/>
            </a:pPr>
            <a:r>
              <a:rPr lang="en-US" sz="2200" b="0" i="0" u="none" strike="noStrike" cap="none">
                <a:solidFill>
                  <a:schemeClr val="dk1"/>
                </a:solidFill>
                <a:latin typeface="Calibri"/>
                <a:ea typeface="Calibri"/>
                <a:cs typeface="Calibri"/>
                <a:sym typeface="Calibri"/>
              </a:rPr>
              <a:t>	</a:t>
            </a: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Department   	Code, Department Name, Subject Code, Subject Name, Subject  	Level</a:t>
            </a:r>
            <a:endParaRPr/>
          </a:p>
          <a:p>
            <a:pPr marL="342900" marR="0" lvl="0" indent="-342900" algn="just" rtl="0">
              <a:lnSpc>
                <a:spcPct val="90000"/>
              </a:lnSpc>
              <a:spcBef>
                <a:spcPts val="1000"/>
              </a:spcBef>
              <a:spcAft>
                <a:spcPts val="0"/>
              </a:spcAft>
              <a:buClr>
                <a:schemeClr val="dk1"/>
              </a:buClr>
              <a:buSzPts val="1900"/>
              <a:buFont typeface="Arial"/>
              <a:buChar char="•"/>
            </a:pPr>
            <a:r>
              <a:rPr lang="en-US" sz="2200" b="0" i="0" u="none" strike="noStrike" cap="none">
                <a:solidFill>
                  <a:schemeClr val="dk1"/>
                </a:solidFill>
                <a:latin typeface="Calibri"/>
                <a:ea typeface="Calibri"/>
                <a:cs typeface="Calibri"/>
                <a:sym typeface="Calibri"/>
              </a:rPr>
              <a:t>After removing multi valued attributes we get </a:t>
            </a:r>
            <a:r>
              <a:rPr lang="en-US" sz="2200" b="1" i="0" u="none" strike="noStrike" cap="none">
                <a:solidFill>
                  <a:schemeClr val="dk1"/>
                </a:solidFill>
                <a:latin typeface="Calibri"/>
                <a:ea typeface="Calibri"/>
                <a:cs typeface="Calibri"/>
                <a:sym typeface="Calibri"/>
              </a:rPr>
              <a:t>1NF</a:t>
            </a:r>
            <a:endParaRPr/>
          </a:p>
          <a:p>
            <a:pPr marL="800100" marR="0" lvl="1" indent="-342900" algn="just" rtl="0">
              <a:lnSpc>
                <a:spcPct val="90000"/>
              </a:lnSpc>
              <a:spcBef>
                <a:spcPts val="500"/>
              </a:spcBef>
              <a:spcAft>
                <a:spcPts val="0"/>
              </a:spcAft>
              <a:buClr>
                <a:schemeClr val="dk1"/>
              </a:buClr>
              <a:buSzPts val="1900"/>
              <a:buFont typeface="Arial"/>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Department Code, Department Name</a:t>
            </a:r>
            <a:endParaRPr/>
          </a:p>
          <a:p>
            <a:pPr marL="800100" marR="0" lvl="1" indent="-342900" algn="just" rtl="0">
              <a:lnSpc>
                <a:spcPct val="90000"/>
              </a:lnSpc>
              <a:spcBef>
                <a:spcPts val="500"/>
              </a:spcBef>
              <a:spcAft>
                <a:spcPts val="0"/>
              </a:spcAft>
              <a:buClr>
                <a:schemeClr val="dk1"/>
              </a:buClr>
              <a:buSzPts val="1900"/>
              <a:buFont typeface="Arial"/>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a:t>
            </a:r>
            <a:r>
              <a:rPr lang="en-US" sz="2200" b="1" i="0" u="sng" strike="noStrike" cap="none">
                <a:solidFill>
                  <a:schemeClr val="dk1"/>
                </a:solidFill>
                <a:latin typeface="Calibri"/>
                <a:ea typeface="Calibri"/>
                <a:cs typeface="Calibri"/>
                <a:sym typeface="Calibri"/>
              </a:rPr>
              <a:t>Subject Code</a:t>
            </a:r>
            <a:r>
              <a:rPr lang="en-US" sz="2200" b="1" i="0" u="none" strike="noStrike" cap="none">
                <a:solidFill>
                  <a:schemeClr val="dk1"/>
                </a:solidFill>
                <a:latin typeface="Calibri"/>
                <a:ea typeface="Calibri"/>
                <a:cs typeface="Calibri"/>
                <a:sym typeface="Calibri"/>
              </a:rPr>
              <a:t>, Subject Name, Subject Level</a:t>
            </a:r>
            <a:r>
              <a:rPr lang="en-US" sz="2200" b="0" i="0" u="none" strike="noStrike" cap="none">
                <a:solidFill>
                  <a:schemeClr val="dk1"/>
                </a:solidFill>
                <a:latin typeface="Calibri"/>
                <a:ea typeface="Calibri"/>
                <a:cs typeface="Calibri"/>
                <a:sym typeface="Calibri"/>
              </a:rPr>
              <a:t>  (Partial Dependency)</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pic>
        <p:nvPicPr>
          <p:cNvPr id="1322" name="Google Shape;1322;p8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23" name="Google Shape;1323;p8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324" name="Google Shape;1324;p8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25" name="Google Shape;1325;p8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26" name="Google Shape;1326;p8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27" name="Google Shape;1327;p80"/>
          <p:cNvSpPr txBox="1"/>
          <p:nvPr/>
        </p:nvSpPr>
        <p:spPr>
          <a:xfrm>
            <a:off x="190500" y="2565400"/>
            <a:ext cx="8845550" cy="48609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228600" marR="0" lvl="0" indent="-228600" algn="just" rtl="0">
              <a:lnSpc>
                <a:spcPct val="90000"/>
              </a:lnSpc>
              <a:spcBef>
                <a:spcPts val="1000"/>
              </a:spcBef>
              <a:spcAft>
                <a:spcPts val="0"/>
              </a:spcAft>
              <a:buClr>
                <a:schemeClr val="dk1"/>
              </a:buClr>
              <a:buSzPts val="1900"/>
              <a:buFont typeface="Calibri"/>
              <a:buChar char="•"/>
            </a:pPr>
            <a:r>
              <a:rPr lang="en-US" sz="2200" b="0" i="0" u="none" strike="noStrike" cap="none">
                <a:solidFill>
                  <a:schemeClr val="dk1"/>
                </a:solidFill>
                <a:latin typeface="Calibri"/>
                <a:ea typeface="Calibri"/>
                <a:cs typeface="Calibri"/>
                <a:sym typeface="Calibri"/>
              </a:rPr>
              <a:t>After removing partial dependency we get </a:t>
            </a:r>
            <a:r>
              <a:rPr lang="en-US" sz="2200" b="1" i="0" u="none" strike="noStrike" cap="none">
                <a:solidFill>
                  <a:schemeClr val="dk1"/>
                </a:solidFill>
                <a:latin typeface="Calibri"/>
                <a:ea typeface="Calibri"/>
                <a:cs typeface="Calibri"/>
                <a:sym typeface="Calibri"/>
              </a:rPr>
              <a:t>2NF</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a:t>
            </a:r>
            <a:r>
              <a:rPr lang="en-US" sz="2200" b="1" i="0" u="none" strike="noStrike" cap="none">
                <a:solidFill>
                  <a:schemeClr val="dk1"/>
                </a:solidFill>
                <a:latin typeface="Calibri"/>
                <a:ea typeface="Calibri"/>
                <a:cs typeface="Calibri"/>
                <a:sym typeface="Calibri"/>
              </a:rPr>
              <a:t>Department Code, Department Name (</a:t>
            </a:r>
            <a:r>
              <a:rPr lang="en-US" sz="2200" b="0" i="0" u="none" strike="noStrike" cap="none">
                <a:solidFill>
                  <a:schemeClr val="dk1"/>
                </a:solidFill>
                <a:latin typeface="Calibri"/>
                <a:ea typeface="Calibri"/>
                <a:cs typeface="Calibri"/>
                <a:sym typeface="Calibri"/>
              </a:rPr>
              <a:t>Transitive  Dependency)		</a:t>
            </a:r>
            <a:endParaRPr sz="2200" b="1" i="0" u="none" strike="noStrike" cap="none">
              <a:solidFill>
                <a:schemeClr val="dk1"/>
              </a:solidFill>
              <a:latin typeface="Calibri"/>
              <a:ea typeface="Calibri"/>
              <a:cs typeface="Calibri"/>
              <a:sym typeface="Calibri"/>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a:t>
            </a:r>
            <a:r>
              <a:rPr lang="en-US" sz="2200" b="0" i="0" u="sng" strike="noStrike" cap="none">
                <a:solidFill>
                  <a:schemeClr val="dk1"/>
                </a:solidFill>
                <a:latin typeface="Calibri"/>
                <a:ea typeface="Calibri"/>
                <a:cs typeface="Calibri"/>
                <a:sym typeface="Calibri"/>
              </a:rPr>
              <a:t>Subject Code</a:t>
            </a:r>
            <a:endParaRPr sz="2200" b="0" i="0" u="none" strike="noStrike" cap="none">
              <a:solidFill>
                <a:schemeClr val="dk1"/>
              </a:solidFill>
              <a:latin typeface="Calibri"/>
              <a:ea typeface="Calibri"/>
              <a:cs typeface="Calibri"/>
              <a:sym typeface="Calibri"/>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Subject Code</a:t>
            </a:r>
            <a:r>
              <a:rPr lang="en-US" sz="2200" b="0" i="0" u="none" strike="noStrike" cap="none">
                <a:solidFill>
                  <a:schemeClr val="dk1"/>
                </a:solidFill>
                <a:latin typeface="Calibri"/>
                <a:ea typeface="Calibri"/>
                <a:cs typeface="Calibri"/>
                <a:sym typeface="Calibri"/>
              </a:rPr>
              <a:t>, Subject Name, Subject Level</a:t>
            </a:r>
            <a:endParaRPr/>
          </a:p>
          <a:p>
            <a:pPr marL="228600" marR="0" lvl="0" indent="-228600" algn="just" rtl="0">
              <a:lnSpc>
                <a:spcPct val="90000"/>
              </a:lnSpc>
              <a:spcBef>
                <a:spcPts val="1000"/>
              </a:spcBef>
              <a:spcAft>
                <a:spcPts val="0"/>
              </a:spcAft>
              <a:buClr>
                <a:schemeClr val="dk1"/>
              </a:buClr>
              <a:buSzPts val="1900"/>
              <a:buFont typeface="Calibri"/>
              <a:buChar char="•"/>
            </a:pPr>
            <a:r>
              <a:rPr lang="en-US" sz="2200" b="0" i="0" u="none" strike="noStrike" cap="none">
                <a:solidFill>
                  <a:schemeClr val="dk1"/>
                </a:solidFill>
                <a:latin typeface="Calibri"/>
                <a:ea typeface="Calibri"/>
                <a:cs typeface="Calibri"/>
                <a:sym typeface="Calibri"/>
              </a:rPr>
              <a:t>After removing transitive dependency we get </a:t>
            </a:r>
            <a:r>
              <a:rPr lang="en-US" sz="2200" b="1" i="0" u="none" strike="noStrike" cap="none">
                <a:solidFill>
                  <a:schemeClr val="dk1"/>
                </a:solidFill>
                <a:latin typeface="Calibri"/>
                <a:ea typeface="Calibri"/>
                <a:cs typeface="Calibri"/>
                <a:sym typeface="Calibri"/>
              </a:rPr>
              <a:t>3NF</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Department Code</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Department Code</a:t>
            </a:r>
            <a:r>
              <a:rPr lang="en-US" sz="2200" b="0" i="0" u="none" strike="noStrike" cap="none">
                <a:solidFill>
                  <a:schemeClr val="dk1"/>
                </a:solidFill>
                <a:latin typeface="Calibri"/>
                <a:ea typeface="Calibri"/>
                <a:cs typeface="Calibri"/>
                <a:sym typeface="Calibri"/>
              </a:rPr>
              <a:t>, Department Name</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a:t>
            </a:r>
            <a:r>
              <a:rPr lang="en-US" sz="2200" b="0" i="0" u="sng" strike="noStrike" cap="none">
                <a:solidFill>
                  <a:schemeClr val="dk1"/>
                </a:solidFill>
                <a:latin typeface="Calibri"/>
                <a:ea typeface="Calibri"/>
                <a:cs typeface="Calibri"/>
                <a:sym typeface="Calibri"/>
              </a:rPr>
              <a:t>Subject Code</a:t>
            </a:r>
            <a:endParaRPr sz="2200" b="0" i="0" u="none" strike="noStrike" cap="none">
              <a:solidFill>
                <a:schemeClr val="dk1"/>
              </a:solidFill>
              <a:latin typeface="Calibri"/>
              <a:ea typeface="Calibri"/>
              <a:cs typeface="Calibri"/>
              <a:sym typeface="Calibri"/>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Subject Code</a:t>
            </a:r>
            <a:r>
              <a:rPr lang="en-US" sz="2200" b="0" i="0" u="none" strike="noStrike" cap="none">
                <a:solidFill>
                  <a:schemeClr val="dk1"/>
                </a:solidFill>
                <a:latin typeface="Calibri"/>
                <a:ea typeface="Calibri"/>
                <a:cs typeface="Calibri"/>
                <a:sym typeface="Calibri"/>
              </a:rPr>
              <a:t>, Subject Name, Subject Level</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pic>
        <p:nvPicPr>
          <p:cNvPr id="1332" name="Google Shape;1332;p8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33" name="Google Shape;1333;p8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34" name="Google Shape;1334;p8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35" name="Google Shape;1335;p8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36" name="Google Shape;1336;p8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37" name="Google Shape;1337;p81"/>
          <p:cNvSpPr txBox="1"/>
          <p:nvPr/>
        </p:nvSpPr>
        <p:spPr>
          <a:xfrm>
            <a:off x="190500" y="2492375"/>
            <a:ext cx="8763000" cy="17843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Properties of Decomposition:</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57200" marR="0" lvl="0" indent="-457200" algn="l" rtl="0">
              <a:spcBef>
                <a:spcPts val="0"/>
              </a:spcBef>
              <a:spcAft>
                <a:spcPts val="0"/>
              </a:spcAft>
              <a:buClr>
                <a:srgbClr val="000000"/>
              </a:buClr>
              <a:buSzPts val="2200"/>
              <a:buFont typeface="Calibri"/>
              <a:buAutoNum type="arabicParenR"/>
            </a:pPr>
            <a:r>
              <a:rPr lang="en-US" sz="2200" b="0" i="0" u="none" strike="noStrike" cap="none">
                <a:solidFill>
                  <a:srgbClr val="000000"/>
                </a:solidFill>
                <a:latin typeface="Calibri"/>
                <a:ea typeface="Calibri"/>
                <a:cs typeface="Calibri"/>
                <a:sym typeface="Calibri"/>
              </a:rPr>
              <a:t>Dependency Preserving Decomposition </a:t>
            </a:r>
            <a:endParaRPr/>
          </a:p>
          <a:p>
            <a:pPr marL="457200" marR="0" lvl="0" indent="-457200" algn="l" rtl="0">
              <a:spcBef>
                <a:spcPts val="0"/>
              </a:spcBef>
              <a:spcAft>
                <a:spcPts val="0"/>
              </a:spcAft>
              <a:buClr>
                <a:srgbClr val="000000"/>
              </a:buClr>
              <a:buSzPts val="2200"/>
              <a:buFont typeface="Calibri"/>
              <a:buAutoNum type="arabicParenR"/>
            </a:pPr>
            <a:r>
              <a:rPr lang="en-US" sz="2200" b="0" i="0" u="none" strike="noStrike" cap="none">
                <a:solidFill>
                  <a:srgbClr val="000000"/>
                </a:solidFill>
                <a:latin typeface="Calibri"/>
                <a:ea typeface="Calibri"/>
                <a:cs typeface="Calibri"/>
                <a:sym typeface="Calibri"/>
              </a:rPr>
              <a:t>Lossless join Decomposition </a:t>
            </a:r>
            <a:r>
              <a:rPr lang="en-US" sz="2200" b="1" i="0" u="none" strike="noStrike" cap="none">
                <a:solidFill>
                  <a:srgbClr val="000000"/>
                </a:solidFill>
                <a:latin typeface="Calibri"/>
                <a:ea typeface="Calibri"/>
                <a:cs typeface="Calibri"/>
                <a:sym typeface="Calibri"/>
              </a:rPr>
              <a:t> </a:t>
            </a:r>
            <a:endParaRPr/>
          </a:p>
          <a:p>
            <a:pPr marL="342900" marR="0" lvl="0" indent="-20320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pic>
        <p:nvPicPr>
          <p:cNvPr id="1342" name="Google Shape;1342;p8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43" name="Google Shape;1343;p8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44" name="Google Shape;1344;p8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45" name="Google Shape;1345;p8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46" name="Google Shape;1346;p8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47" name="Google Shape;1347;p82"/>
          <p:cNvSpPr txBox="1"/>
          <p:nvPr/>
        </p:nvSpPr>
        <p:spPr>
          <a:xfrm>
            <a:off x="190500" y="2492375"/>
            <a:ext cx="8763000" cy="31702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Dependency Preserving Decomposition: </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Let R be the Relational schema with FD set F Decomposed into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sub relations with FD set F</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respectively. </a:t>
            </a:r>
            <a:r>
              <a:rPr lang="en-US" sz="2200" b="1" i="0" u="none" strike="noStrike" cap="none">
                <a:solidFill>
                  <a:srgbClr val="000000"/>
                </a:solidFill>
                <a:latin typeface="Calibri"/>
                <a:ea typeface="Calibri"/>
                <a:cs typeface="Calibri"/>
                <a:sym typeface="Calibri"/>
              </a:rPr>
              <a:t> </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r>
              <a:rPr lang="en-US" sz="2400" b="1" i="0" u="none" strike="noStrike" cap="none">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                   F</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1348" name="Google Shape;1348;p82"/>
          <p:cNvSpPr/>
          <p:nvPr/>
        </p:nvSpPr>
        <p:spPr>
          <a:xfrm>
            <a:off x="4140200" y="4233863"/>
            <a:ext cx="977900" cy="358775"/>
          </a:xfrm>
          <a:prstGeom prst="rightArrow">
            <a:avLst>
              <a:gd name="adj1" fmla="val 50000"/>
              <a:gd name="adj2" fmla="val 50000"/>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349" name="Google Shape;1349;p82"/>
          <p:cNvCxnSpPr/>
          <p:nvPr/>
        </p:nvCxnSpPr>
        <p:spPr>
          <a:xfrm flipH="1">
            <a:off x="3132138" y="4592638"/>
            <a:ext cx="647700" cy="781050"/>
          </a:xfrm>
          <a:prstGeom prst="straightConnector1">
            <a:avLst/>
          </a:prstGeom>
          <a:noFill/>
          <a:ln w="9525" cap="flat" cmpd="sng">
            <a:solidFill>
              <a:srgbClr val="4A7DBA"/>
            </a:solidFill>
            <a:prstDash val="solid"/>
            <a:round/>
            <a:headEnd type="none" w="sm" len="sm"/>
            <a:tailEnd type="triangle" w="med" len="med"/>
          </a:ln>
        </p:spPr>
      </p:cxnSp>
      <p:cxnSp>
        <p:nvCxnSpPr>
          <p:cNvPr id="1350" name="Google Shape;1350;p82"/>
          <p:cNvCxnSpPr/>
          <p:nvPr/>
        </p:nvCxnSpPr>
        <p:spPr>
          <a:xfrm>
            <a:off x="3779838" y="4592638"/>
            <a:ext cx="71437" cy="822325"/>
          </a:xfrm>
          <a:prstGeom prst="straightConnector1">
            <a:avLst/>
          </a:prstGeom>
          <a:noFill/>
          <a:ln w="9525" cap="flat" cmpd="sng">
            <a:solidFill>
              <a:srgbClr val="4A7DBA"/>
            </a:solidFill>
            <a:prstDash val="solid"/>
            <a:round/>
            <a:headEnd type="none" w="sm" len="sm"/>
            <a:tailEnd type="triangle" w="med" len="med"/>
          </a:ln>
        </p:spPr>
      </p:cxnSp>
      <p:cxnSp>
        <p:nvCxnSpPr>
          <p:cNvPr id="1351" name="Google Shape;1351;p82"/>
          <p:cNvCxnSpPr/>
          <p:nvPr/>
        </p:nvCxnSpPr>
        <p:spPr>
          <a:xfrm>
            <a:off x="3779838" y="4592638"/>
            <a:ext cx="849312" cy="781050"/>
          </a:xfrm>
          <a:prstGeom prst="straightConnector1">
            <a:avLst/>
          </a:prstGeom>
          <a:noFill/>
          <a:ln w="9525" cap="flat" cmpd="sng">
            <a:solidFill>
              <a:srgbClr val="4A7DBA"/>
            </a:solidFill>
            <a:prstDash val="solid"/>
            <a:round/>
            <a:headEnd type="none" w="sm" len="sm"/>
            <a:tailEnd type="triangle" w="med" len="med"/>
          </a:ln>
        </p:spPr>
      </p:cxnSp>
      <p:sp>
        <p:nvSpPr>
          <p:cNvPr id="1352" name="Google Shape;1352;p82"/>
          <p:cNvSpPr txBox="1"/>
          <p:nvPr/>
        </p:nvSpPr>
        <p:spPr>
          <a:xfrm>
            <a:off x="2867025" y="5437188"/>
            <a:ext cx="674688" cy="6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a:t>
            </a:r>
            <a:r>
              <a:rPr lang="en-US" sz="1800" b="0" i="0" u="none" strike="noStrike" cap="none" baseline="-25000">
                <a:solidFill>
                  <a:schemeClr val="dk1"/>
                </a:solidFill>
                <a:latin typeface="Arial"/>
                <a:ea typeface="Arial"/>
                <a:cs typeface="Arial"/>
                <a:sym typeface="Arial"/>
              </a:rPr>
              <a:t>1 </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a:t>
            </a:r>
            <a:r>
              <a:rPr lang="en-US" sz="1800" b="0" i="0" u="none" strike="noStrike" cap="none" baseline="-25000">
                <a:solidFill>
                  <a:schemeClr val="dk1"/>
                </a:solidFill>
                <a:latin typeface="Arial"/>
                <a:ea typeface="Arial"/>
                <a:cs typeface="Arial"/>
                <a:sym typeface="Arial"/>
              </a:rPr>
              <a:t>1</a:t>
            </a:r>
            <a:r>
              <a:rPr lang="en-US" sz="1800" b="0" i="0" u="none" strike="noStrike" cap="none">
                <a:solidFill>
                  <a:schemeClr val="dk1"/>
                </a:solidFill>
                <a:latin typeface="Arial"/>
                <a:ea typeface="Arial"/>
                <a:cs typeface="Arial"/>
                <a:sym typeface="Arial"/>
              </a:rPr>
              <a:t>)</a:t>
            </a:r>
            <a:endParaRPr sz="1800" b="0" i="0" u="none" strike="noStrike" cap="none" baseline="-25000">
              <a:solidFill>
                <a:schemeClr val="dk1"/>
              </a:solidFill>
              <a:latin typeface="Arial"/>
              <a:ea typeface="Arial"/>
              <a:cs typeface="Arial"/>
              <a:sym typeface="Arial"/>
            </a:endParaRPr>
          </a:p>
        </p:txBody>
      </p:sp>
      <p:sp>
        <p:nvSpPr>
          <p:cNvPr id="1353" name="Google Shape;1353;p82"/>
          <p:cNvSpPr txBox="1"/>
          <p:nvPr/>
        </p:nvSpPr>
        <p:spPr>
          <a:xfrm>
            <a:off x="3692525" y="5465763"/>
            <a:ext cx="674688"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a:t>
            </a:r>
            <a:r>
              <a:rPr lang="en-US" sz="1800" b="0" i="0" u="none" strike="noStrike" cap="none" baseline="-25000">
                <a:solidFill>
                  <a:schemeClr val="dk1"/>
                </a:solidFill>
                <a:latin typeface="Arial"/>
                <a:ea typeface="Arial"/>
                <a:cs typeface="Arial"/>
                <a:sym typeface="Arial"/>
              </a:rPr>
              <a:t>2</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a:t>
            </a:r>
            <a:r>
              <a:rPr lang="en-US" sz="1800" b="0" i="0" u="none" strike="noStrike" cap="none" baseline="-25000">
                <a:solidFill>
                  <a:schemeClr val="dk1"/>
                </a:solidFill>
                <a:latin typeface="Arial"/>
                <a:ea typeface="Arial"/>
                <a:cs typeface="Arial"/>
                <a:sym typeface="Arial"/>
              </a:rPr>
              <a:t>2</a:t>
            </a:r>
            <a:r>
              <a:rPr lang="en-US" sz="1800" b="0" i="0" u="none" strike="noStrike" cap="none">
                <a:solidFill>
                  <a:schemeClr val="dk1"/>
                </a:solidFill>
                <a:latin typeface="Arial"/>
                <a:ea typeface="Arial"/>
                <a:cs typeface="Arial"/>
                <a:sym typeface="Arial"/>
              </a:rPr>
              <a:t>)</a:t>
            </a:r>
            <a:endParaRPr sz="1800" b="0" i="0" u="none" strike="noStrike" cap="none" baseline="-25000">
              <a:solidFill>
                <a:schemeClr val="dk1"/>
              </a:solidFill>
              <a:latin typeface="Arial"/>
              <a:ea typeface="Arial"/>
              <a:cs typeface="Arial"/>
              <a:sym typeface="Arial"/>
            </a:endParaRPr>
          </a:p>
        </p:txBody>
      </p:sp>
      <p:sp>
        <p:nvSpPr>
          <p:cNvPr id="1354" name="Google Shape;1354;p82"/>
          <p:cNvSpPr txBox="1"/>
          <p:nvPr/>
        </p:nvSpPr>
        <p:spPr>
          <a:xfrm>
            <a:off x="4427538" y="5437188"/>
            <a:ext cx="849312" cy="6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a:t>
            </a:r>
            <a:r>
              <a:rPr lang="en-US" sz="1800" b="0" i="0" u="none" strike="noStrike" cap="none" baseline="-25000">
                <a:solidFill>
                  <a:schemeClr val="dk1"/>
                </a:solidFill>
                <a:latin typeface="Arial"/>
                <a:ea typeface="Arial"/>
                <a:cs typeface="Arial"/>
                <a:sym typeface="Arial"/>
              </a:rPr>
              <a:t>3</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a:t>
            </a:r>
            <a:r>
              <a:rPr lang="en-US" sz="1800" b="0" i="0" u="none" strike="noStrike" cap="none" baseline="-25000">
                <a:solidFill>
                  <a:schemeClr val="dk1"/>
                </a:solidFill>
                <a:latin typeface="Arial"/>
                <a:ea typeface="Arial"/>
                <a:cs typeface="Arial"/>
                <a:sym typeface="Arial"/>
              </a:rPr>
              <a:t>3</a:t>
            </a:r>
            <a:r>
              <a:rPr lang="en-US" sz="1800" b="0" i="0" u="none" strike="noStrike" cap="none">
                <a:solidFill>
                  <a:schemeClr val="dk1"/>
                </a:solidFill>
                <a:latin typeface="Arial"/>
                <a:ea typeface="Arial"/>
                <a:cs typeface="Arial"/>
                <a:sym typeface="Arial"/>
              </a:rPr>
              <a:t>)</a:t>
            </a:r>
            <a:endParaRPr sz="1800" b="0" i="0" u="none" strike="noStrike" cap="none" baseline="-250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11755</Words>
  <Application>Microsoft Macintosh PowerPoint</Application>
  <PresentationFormat>On-screen Show (4:3)</PresentationFormat>
  <Paragraphs>2323</Paragraphs>
  <Slides>159</Slides>
  <Notes>159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159</vt:i4>
      </vt:variant>
    </vt:vector>
  </HeadingPairs>
  <TitlesOfParts>
    <vt:vector size="169" baseType="lpstr">
      <vt:lpstr>Verdana</vt:lpstr>
      <vt:lpstr>Times New Roman</vt:lpstr>
      <vt:lpstr>Calibri</vt:lpstr>
      <vt:lpstr>arial</vt:lpstr>
      <vt:lpstr>arial</vt:lpstr>
      <vt:lpstr>Helvetica Neue</vt:lpstr>
      <vt:lpstr>Noto Sans Symbols</vt:lpstr>
      <vt:lpstr>Office Theme</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parul</dc:creator>
  <cp:lastModifiedBy>Microsoft Office User</cp:lastModifiedBy>
  <cp:revision>6</cp:revision>
  <dcterms:created xsi:type="dcterms:W3CDTF">2020-05-18T10:32:41Z</dcterms:created>
  <dcterms:modified xsi:type="dcterms:W3CDTF">2021-07-01T07:00:55Z</dcterms:modified>
</cp:coreProperties>
</file>